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60" r:id="rId2"/>
    <p:sldId id="492" r:id="rId3"/>
    <p:sldId id="493" r:id="rId4"/>
    <p:sldId id="494" r:id="rId5"/>
    <p:sldId id="524" r:id="rId6"/>
    <p:sldId id="496" r:id="rId7"/>
    <p:sldId id="498" r:id="rId8"/>
    <p:sldId id="501" r:id="rId9"/>
    <p:sldId id="502" r:id="rId10"/>
    <p:sldId id="425" r:id="rId11"/>
    <p:sldId id="489" r:id="rId12"/>
    <p:sldId id="426" r:id="rId13"/>
    <p:sldId id="427" r:id="rId14"/>
    <p:sldId id="432" r:id="rId15"/>
    <p:sldId id="433" r:id="rId16"/>
    <p:sldId id="434" r:id="rId17"/>
    <p:sldId id="435" r:id="rId18"/>
    <p:sldId id="436" r:id="rId19"/>
    <p:sldId id="437" r:id="rId20"/>
    <p:sldId id="438" r:id="rId21"/>
    <p:sldId id="440" r:id="rId22"/>
    <p:sldId id="441" r:id="rId23"/>
    <p:sldId id="469" r:id="rId24"/>
    <p:sldId id="450" r:id="rId25"/>
    <p:sldId id="454" r:id="rId26"/>
    <p:sldId id="455" r:id="rId27"/>
    <p:sldId id="458" r:id="rId28"/>
    <p:sldId id="459" r:id="rId29"/>
    <p:sldId id="461" r:id="rId30"/>
    <p:sldId id="511" r:id="rId31"/>
    <p:sldId id="512" r:id="rId32"/>
    <p:sldId id="513" r:id="rId33"/>
    <p:sldId id="521" r:id="rId34"/>
    <p:sldId id="522" r:id="rId35"/>
    <p:sldId id="515" r:id="rId36"/>
    <p:sldId id="523" r:id="rId37"/>
    <p:sldId id="516" r:id="rId38"/>
    <p:sldId id="517" r:id="rId39"/>
    <p:sldId id="477" r:id="rId40"/>
    <p:sldId id="470" r:id="rId41"/>
    <p:sldId id="478" r:id="rId42"/>
    <p:sldId id="471" r:id="rId43"/>
    <p:sldId id="472" r:id="rId44"/>
    <p:sldId id="479" r:id="rId45"/>
    <p:sldId id="473" r:id="rId46"/>
    <p:sldId id="474" r:id="rId47"/>
    <p:sldId id="475" r:id="rId48"/>
    <p:sldId id="480" r:id="rId49"/>
    <p:sldId id="486" r:id="rId5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66FF"/>
    <a:srgbClr val="990000"/>
    <a:srgbClr val="A50021"/>
    <a:srgbClr val="C0C0C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19" autoAdjust="0"/>
    <p:restoredTop sz="94664" autoAdjust="0"/>
  </p:normalViewPr>
  <p:slideViewPr>
    <p:cSldViewPr>
      <p:cViewPr>
        <p:scale>
          <a:sx n="66" d="100"/>
          <a:sy n="66" d="100"/>
        </p:scale>
        <p:origin x="-195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1" smtClean="0"/>
              <a:t>Click to edit Master text styles</a:t>
            </a:r>
          </a:p>
          <a:p>
            <a:pPr lvl="1"/>
            <a:r>
              <a:rPr lang="en-US" altLang="en-US" noProof="1" smtClean="0"/>
              <a:t>Second level</a:t>
            </a:r>
          </a:p>
          <a:p>
            <a:pPr lvl="2"/>
            <a:r>
              <a:rPr lang="en-US" altLang="en-US" noProof="1" smtClean="0"/>
              <a:t>Third level</a:t>
            </a:r>
          </a:p>
          <a:p>
            <a:pPr lvl="3"/>
            <a:r>
              <a:rPr lang="en-US" altLang="en-US" noProof="1" smtClean="0"/>
              <a:t>Fourth level</a:t>
            </a:r>
          </a:p>
          <a:p>
            <a:pPr lvl="4"/>
            <a:r>
              <a:rPr lang="en-US" altLang="en-US" noProof="1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DE5C1309-1B9F-4E0B-8DFF-041616C60CD7}" type="slidenum">
              <a:rPr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085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E8694-20C6-48AF-81EE-D3412DD80557}" type="slidenum">
              <a:rPr altLang="en-US"/>
              <a:pPr/>
              <a:t>1</a:t>
            </a:fld>
            <a:endParaRPr lang="en-US" alt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156" tIns="45578" rIns="91156" bIns="45578"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5513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5513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5513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5513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5513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9682348-E2E1-46DC-8691-A7638C724426}" type="slidenum">
              <a:rPr lang="id-ID" sz="1200" smtClean="0"/>
              <a:pPr/>
              <a:t>4</a:t>
            </a:fld>
            <a:endParaRPr lang="id-ID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3E75E-1B04-405C-A289-390B5865C4A3}" type="slidenum">
              <a:rPr altLang="en-US"/>
              <a:pPr/>
              <a:t>10</a:t>
            </a:fld>
            <a:endParaRPr lang="en-US" alt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A9216-9AAA-4EF1-BE10-A9FED5025ED5}" type="slidenum">
              <a:rPr altLang="en-US"/>
              <a:pPr/>
              <a:t>23</a:t>
            </a:fld>
            <a:endParaRPr lang="en-US" alt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9FD62-A8CB-428D-BBDC-742DA688223A}" type="slidenum">
              <a:rPr altLang="en-US"/>
              <a:pPr/>
              <a:t>24</a:t>
            </a:fld>
            <a:endParaRPr lang="en-US" alt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0B7E97-09D8-483F-ABA8-184458099B40}" type="slidenum">
              <a:rPr altLang="en-US"/>
              <a:pPr/>
              <a:t>25</a:t>
            </a:fld>
            <a:endParaRPr lang="en-US" alt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96A790-6FF0-4E93-A4A2-232CBF59499F}" type="slidenum">
              <a:rPr altLang="en-US"/>
              <a:pPr/>
              <a:t>26</a:t>
            </a:fld>
            <a:endParaRPr lang="en-US" alt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0BE49D-6397-495B-AAD5-F00E34FBFB41}" type="slidenum">
              <a:rPr altLang="en-US"/>
              <a:pPr/>
              <a:t>30</a:t>
            </a:fld>
            <a:endParaRPr lang="en-US" alt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605858-4480-4D4A-A57A-B93C8A25E006}" type="slidenum">
              <a:rPr altLang="en-US"/>
              <a:pPr/>
              <a:t>39</a:t>
            </a:fld>
            <a:endParaRPr lang="en-US" alt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52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420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469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2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11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392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25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838200" y="1371600"/>
            <a:ext cx="8305800" cy="76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8582025" y="6477000"/>
            <a:ext cx="561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fld id="{B5FB8D10-883A-4E08-AE78-3FD3EF4DF43E}" type="slidenum">
              <a:rPr lang="en-US" altLang="en-US" sz="1600" b="1">
                <a:solidFill>
                  <a:schemeClr val="accent2"/>
                </a:solidFill>
              </a:rPr>
              <a:pPr algn="ctr"/>
              <a:t>‹#›</a:t>
            </a:fld>
            <a:endParaRPr lang="en-US" altLang="en-US" sz="1600" b="1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14514" y="3887619"/>
            <a:ext cx="9158514" cy="2970381"/>
          </a:xfrm>
          <a:prstGeom prst="rect">
            <a:avLst/>
          </a:prstGeom>
          <a:solidFill>
            <a:srgbClr val="00206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noProof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495800" y="0"/>
            <a:ext cx="4648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4114800"/>
            <a:ext cx="8153400" cy="12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30000"/>
              </a:spcBef>
            </a:pPr>
            <a:r>
              <a:rPr lang="id-ID" altLang="en-US" sz="6600" b="1" dirty="0" smtClean="0">
                <a:solidFill>
                  <a:schemeClr val="bg1"/>
                </a:solidFill>
                <a:latin typeface="Segoe UI Light" pitchFamily="34" charset="0"/>
              </a:rPr>
              <a:t>Perencanaan SDM</a:t>
            </a:r>
            <a:endParaRPr lang="en-US" altLang="en-US" sz="6600" b="1" noProof="1">
              <a:solidFill>
                <a:schemeClr val="bg1"/>
              </a:solidFill>
              <a:latin typeface="Segoe UI Light" pitchFamily="34" charset="0"/>
            </a:endParaRPr>
          </a:p>
        </p:txBody>
      </p:sp>
      <p:pic>
        <p:nvPicPr>
          <p:cNvPr id="294914" name="Picture 2" descr="C:\Users\Yodhia Antariksa\Documents\Project ONLINE\Web Edubisnis\Edubisnis\IMAGE\manager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514" y="-94344"/>
            <a:ext cx="9158514" cy="398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752600" y="2971800"/>
            <a:ext cx="6934200" cy="71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en-US" altLang="en-US" sz="4000" b="1" dirty="0" err="1" smtClean="0">
                <a:solidFill>
                  <a:schemeClr val="bg1"/>
                </a:solidFill>
              </a:rPr>
              <a:t>Beberapa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</a:rPr>
              <a:t>Pengertian</a:t>
            </a:r>
            <a:endParaRPr lang="en-US" alt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1" name="AutoShape 15"/>
          <p:cNvSpPr>
            <a:spLocks noChangeArrowheads="1"/>
          </p:cNvSpPr>
          <p:nvPr/>
        </p:nvSpPr>
        <p:spPr bwMode="auto">
          <a:xfrm>
            <a:off x="914400" y="1828800"/>
            <a:ext cx="2590800" cy="2895600"/>
          </a:xfrm>
          <a:prstGeom prst="homePlate">
            <a:avLst>
              <a:gd name="adj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822325" y="625475"/>
            <a:ext cx="45386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Arti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3810000" y="1676400"/>
            <a:ext cx="4953000" cy="4183063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af-ZA" altLang="en-US" dirty="0"/>
              <a:t>Rangkaian kegiatan peramalan (prediksi atau estimasi) kebutuhan atau permintaan (demand) tenaga kerja di masa depan pada sebuah </a:t>
            </a:r>
            <a:r>
              <a:rPr lang="af-ZA" altLang="en-US" dirty="0" smtClean="0"/>
              <a:t>organisasi, </a:t>
            </a:r>
            <a:r>
              <a:rPr lang="af-ZA" altLang="en-US" dirty="0"/>
              <a:t>yang mencakup pendayagunaan SDM yang sudah ada dan pengadaan tenaga kerja baru yang dibutuhkan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endParaRPr lang="af-ZA" altLang="en-US" noProof="1"/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990600" y="2613025"/>
            <a:ext cx="22860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 SDM</a:t>
            </a:r>
            <a:endParaRPr lang="en-US" altLang="en-US" b="1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36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AutoShape 2"/>
          <p:cNvSpPr>
            <a:spLocks noChangeArrowheads="1"/>
          </p:cNvSpPr>
          <p:nvPr/>
        </p:nvSpPr>
        <p:spPr bwMode="auto">
          <a:xfrm>
            <a:off x="914400" y="1828800"/>
            <a:ext cx="2590800" cy="2895600"/>
          </a:xfrm>
          <a:prstGeom prst="homePlate">
            <a:avLst>
              <a:gd name="adj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822325" y="625475"/>
            <a:ext cx="528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Filosofi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7572" name="Text Box 4"/>
          <p:cNvSpPr txBox="1">
            <a:spLocks noChangeArrowheads="1"/>
          </p:cNvSpPr>
          <p:nvPr/>
        </p:nvSpPr>
        <p:spPr bwMode="auto">
          <a:xfrm>
            <a:off x="3810000" y="1676400"/>
            <a:ext cx="4953000" cy="407352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af-ZA" altLang="en-US" dirty="0"/>
              <a:t>Perencanaan SDM harus dimulai dari pendayagunaan secara efektif dan efisien (optimal) SDM yang sudah dimiliki; dan hanya akan menambah atau merekrut SDM dari luar apabila ternyata terdapat kekurangan SDM untuk melaksanakan tugas-tugas pokok </a:t>
            </a:r>
            <a:r>
              <a:rPr lang="af-ZA" altLang="en-US" dirty="0" smtClean="0"/>
              <a:t>organisasi</a:t>
            </a:r>
            <a:r>
              <a:rPr lang="id-ID" altLang="en-US" dirty="0" smtClean="0"/>
              <a:t>.</a:t>
            </a:r>
            <a:endParaRPr lang="af-ZA" altLang="en-US" noProof="1"/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2286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Filosofi Perencanaan SDM</a:t>
            </a:r>
            <a:endParaRPr lang="en-US" altLang="en-US" b="1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AutoShape 2"/>
          <p:cNvSpPr>
            <a:spLocks noChangeArrowheads="1"/>
          </p:cNvSpPr>
          <p:nvPr/>
        </p:nvSpPr>
        <p:spPr bwMode="auto">
          <a:xfrm>
            <a:off x="914400" y="1828800"/>
            <a:ext cx="2590800" cy="2895600"/>
          </a:xfrm>
          <a:prstGeom prst="homePlate">
            <a:avLst>
              <a:gd name="adj" fmla="val 25000"/>
            </a:avLst>
          </a:prstGeom>
          <a:solidFill>
            <a:schemeClr val="folHlink"/>
          </a:solidFill>
          <a:ln>
            <a:noFill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5" name="Text Box 3"/>
          <p:cNvSpPr txBox="1">
            <a:spLocks noChangeArrowheads="1"/>
          </p:cNvSpPr>
          <p:nvPr/>
        </p:nvSpPr>
        <p:spPr bwMode="auto">
          <a:xfrm>
            <a:off x="822325" y="625475"/>
            <a:ext cx="528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Filosofi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3810000" y="1676400"/>
            <a:ext cx="4953000" cy="3637919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af-ZA" altLang="en-US" dirty="0"/>
              <a:t>Perencanaan  SDM adalah proses  menetapkan strategi  untuk memperoleh, memanfaatkan, mengembangkan, dan mempertahankan SDM sesuai dengan kebutuhan </a:t>
            </a:r>
            <a:r>
              <a:rPr lang="af-ZA" altLang="en-US" dirty="0" smtClean="0"/>
              <a:t>organisasi </a:t>
            </a:r>
            <a:r>
              <a:rPr lang="af-ZA" altLang="en-US" dirty="0"/>
              <a:t>sekarang dan pengembangannya di masa </a:t>
            </a:r>
            <a:r>
              <a:rPr lang="af-ZA" altLang="en-US" dirty="0" smtClean="0"/>
              <a:t>depan</a:t>
            </a:r>
            <a:endParaRPr lang="af-ZA" altLang="en-US" noProof="1"/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2286000" cy="140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Filosofi Perencanaan SDM</a:t>
            </a:r>
            <a:endParaRPr lang="en-US" altLang="en-US" b="1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39" name="AutoShape 27"/>
          <p:cNvSpPr>
            <a:spLocks noChangeArrowheads="1"/>
          </p:cNvSpPr>
          <p:nvPr/>
        </p:nvSpPr>
        <p:spPr bwMode="auto">
          <a:xfrm>
            <a:off x="838200" y="1600200"/>
            <a:ext cx="3810000" cy="3810000"/>
          </a:xfrm>
          <a:prstGeom prst="homePlat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>
            <a:prstShdw prst="shdw17" dist="17961" dir="2700000">
              <a:srgbClr val="00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34" name="Text Box 22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Prinsip Utama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381000" y="1828800"/>
            <a:ext cx="335280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30000"/>
              </a:spcBef>
              <a:buFontTx/>
              <a:buAutoNum type="arabicPeriod"/>
            </a:pPr>
            <a:r>
              <a:rPr lang="af-ZA" altLang="en-US" dirty="0">
                <a:solidFill>
                  <a:schemeClr val="bg1"/>
                </a:solidFill>
              </a:rPr>
              <a:t>Tujuan Perencanaan SDM dihubungkan dengan program dan kegiatan bisnis yang diemban oleh setiap unit </a:t>
            </a:r>
            <a:r>
              <a:rPr lang="af-ZA" altLang="en-US" dirty="0" smtClean="0">
                <a:solidFill>
                  <a:schemeClr val="bg1"/>
                </a:solidFill>
              </a:rPr>
              <a:t>kerja</a:t>
            </a:r>
            <a:endParaRPr lang="af-ZA" altLang="en-US" dirty="0">
              <a:solidFill>
                <a:schemeClr val="bg1"/>
              </a:solidFill>
            </a:endParaRPr>
          </a:p>
        </p:txBody>
      </p:sp>
      <p:sp>
        <p:nvSpPr>
          <p:cNvPr id="243738" name="Text Box 26"/>
          <p:cNvSpPr txBox="1">
            <a:spLocks noChangeArrowheads="1"/>
          </p:cNvSpPr>
          <p:nvPr/>
        </p:nvSpPr>
        <p:spPr bwMode="auto">
          <a:xfrm>
            <a:off x="5029200" y="1676400"/>
            <a:ext cx="3810000" cy="275907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Strategi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rencana</a:t>
            </a:r>
            <a:r>
              <a:rPr lang="en-US" altLang="en-US" dirty="0"/>
              <a:t> </a:t>
            </a:r>
            <a:r>
              <a:rPr lang="en-US" altLang="en-US" dirty="0" err="1"/>
              <a:t>bisnis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depan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dasar</a:t>
            </a:r>
            <a:r>
              <a:rPr lang="en-US" altLang="en-US" dirty="0"/>
              <a:t> yang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mulai</a:t>
            </a:r>
            <a:r>
              <a:rPr lang="en-US" altLang="en-US" dirty="0"/>
              <a:t> </a:t>
            </a:r>
            <a:r>
              <a:rPr lang="en-US" altLang="en-US" dirty="0" err="1"/>
              <a:t>menyusun</a:t>
            </a:r>
            <a:r>
              <a:rPr lang="en-US" altLang="en-US" dirty="0"/>
              <a:t> </a:t>
            </a:r>
            <a:r>
              <a:rPr lang="en-US" altLang="en-US" dirty="0" err="1"/>
              <a:t>perencanaan</a:t>
            </a:r>
            <a:r>
              <a:rPr lang="en-US" altLang="en-US" dirty="0"/>
              <a:t> </a:t>
            </a:r>
            <a:r>
              <a:rPr lang="en-US" altLang="en-US" dirty="0" smtClean="0"/>
              <a:t>SDM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3" name="AutoShape 7"/>
          <p:cNvSpPr>
            <a:spLocks noChangeArrowheads="1"/>
          </p:cNvSpPr>
          <p:nvPr/>
        </p:nvSpPr>
        <p:spPr bwMode="auto">
          <a:xfrm>
            <a:off x="838200" y="1600200"/>
            <a:ext cx="3352800" cy="4114800"/>
          </a:xfrm>
          <a:prstGeom prst="homePlat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>
            <a:prstShdw prst="shdw18" dist="17961" dir="13500000">
              <a:srgbClr val="00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457200" y="1736725"/>
            <a:ext cx="2971800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af-ZA" altLang="en-US" dirty="0">
                <a:solidFill>
                  <a:schemeClr val="bg1"/>
                </a:solidFill>
              </a:rPr>
              <a:t>2. Kegiatan perencanaan SDM dilakukan dengan mengacu pada hasil audit SDM dan hasil evaluasi pekerjaan</a:t>
            </a: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Prinsip Utama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4744" name="Text Box 8"/>
          <p:cNvSpPr txBox="1">
            <a:spLocks noChangeArrowheads="1"/>
          </p:cNvSpPr>
          <p:nvPr/>
        </p:nvSpPr>
        <p:spPr bwMode="auto">
          <a:xfrm>
            <a:off x="4800600" y="2133600"/>
            <a:ext cx="3810000" cy="319722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Hasil</a:t>
            </a:r>
            <a:r>
              <a:rPr lang="en-US" altLang="en-US" dirty="0"/>
              <a:t> audit SDM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hasil</a:t>
            </a:r>
            <a:r>
              <a:rPr lang="en-US" altLang="en-US" dirty="0"/>
              <a:t> </a:t>
            </a:r>
            <a:r>
              <a:rPr lang="en-US" altLang="en-US" dirty="0" err="1"/>
              <a:t>evaluasi</a:t>
            </a:r>
            <a:r>
              <a:rPr lang="en-US" altLang="en-US" dirty="0"/>
              <a:t> </a:t>
            </a:r>
            <a:r>
              <a:rPr lang="en-US" altLang="en-US" dirty="0" err="1"/>
              <a:t>kinerja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profil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masukan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peta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SDM </a:t>
            </a:r>
            <a:r>
              <a:rPr lang="en-US" altLang="en-US" dirty="0" err="1"/>
              <a:t>masa</a:t>
            </a:r>
            <a:r>
              <a:rPr lang="en-US" altLang="en-US" dirty="0"/>
              <a:t> </a:t>
            </a:r>
            <a:r>
              <a:rPr lang="en-US" altLang="en-US" dirty="0" err="1"/>
              <a:t>depan</a:t>
            </a:r>
            <a:r>
              <a:rPr lang="en-US" altLang="en-US" dirty="0"/>
              <a:t> –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ataupun</a:t>
            </a:r>
            <a:r>
              <a:rPr lang="en-US" altLang="en-US" dirty="0"/>
              <a:t> </a:t>
            </a:r>
            <a:r>
              <a:rPr lang="en-US" altLang="en-US" dirty="0" err="1" smtClean="0"/>
              <a:t>kualitas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AutoShape 5"/>
          <p:cNvSpPr>
            <a:spLocks noChangeArrowheads="1"/>
          </p:cNvSpPr>
          <p:nvPr/>
        </p:nvSpPr>
        <p:spPr bwMode="auto">
          <a:xfrm>
            <a:off x="838200" y="1600200"/>
            <a:ext cx="3352800" cy="4114800"/>
          </a:xfrm>
          <a:prstGeom prst="homePlat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>
            <a:prstShdw prst="shdw17" dist="17961" dir="2700000">
              <a:srgbClr val="00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320040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af-ZA" altLang="en-US">
                <a:solidFill>
                  <a:schemeClr val="bg1"/>
                </a:solidFill>
              </a:rPr>
              <a:t>3. Penetapan persyaratan atau kualifikasi SDM yang akan dipergunakan dalam rekrutmen dan seleksi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Prinsip Utama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4800600" y="1676400"/>
            <a:ext cx="3810000" cy="319722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Perencanaan</a:t>
            </a:r>
            <a:r>
              <a:rPr lang="en-US" altLang="en-US" dirty="0"/>
              <a:t> SDM yang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juga</a:t>
            </a:r>
            <a:r>
              <a:rPr lang="en-US" altLang="en-US" dirty="0"/>
              <a:t> </a:t>
            </a:r>
            <a:r>
              <a:rPr lang="en-US" altLang="en-US" dirty="0" err="1"/>
              <a:t>selalu</a:t>
            </a:r>
            <a:r>
              <a:rPr lang="en-US" altLang="en-US" dirty="0"/>
              <a:t> </a:t>
            </a:r>
            <a:r>
              <a:rPr lang="en-US" altLang="en-US" dirty="0" err="1"/>
              <a:t>diawali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penetapan</a:t>
            </a:r>
            <a:r>
              <a:rPr lang="en-US" altLang="en-US" dirty="0"/>
              <a:t> </a:t>
            </a:r>
            <a:r>
              <a:rPr lang="en-US" altLang="en-US" dirty="0" err="1"/>
              <a:t>kualifikasi</a:t>
            </a:r>
            <a:r>
              <a:rPr lang="en-US" altLang="en-US" dirty="0"/>
              <a:t> SDM yang </a:t>
            </a:r>
            <a:r>
              <a:rPr lang="en-US" altLang="en-US" dirty="0" err="1"/>
              <a:t>jelas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diterapkan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konsisten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proses </a:t>
            </a:r>
            <a:r>
              <a:rPr lang="en-US" altLang="en-US" dirty="0" err="1" smtClean="0"/>
              <a:t>rekrutmen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seleksi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AutoShape 4"/>
          <p:cNvSpPr>
            <a:spLocks noChangeArrowheads="1"/>
          </p:cNvSpPr>
          <p:nvPr/>
        </p:nvSpPr>
        <p:spPr bwMode="auto">
          <a:xfrm>
            <a:off x="838200" y="1600200"/>
            <a:ext cx="3352800" cy="4114800"/>
          </a:xfrm>
          <a:prstGeom prst="homePlat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>
            <a:prstShdw prst="shdw17" dist="17961" dir="2700000">
              <a:srgbClr val="00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228600" y="1736725"/>
            <a:ext cx="3124200" cy="315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af-ZA" altLang="en-US" dirty="0">
                <a:solidFill>
                  <a:schemeClr val="bg1"/>
                </a:solidFill>
              </a:rPr>
              <a:t>4. Prediksi permintaan (demand) dan persediaan (supply) </a:t>
            </a:r>
            <a:r>
              <a:rPr lang="af-ZA" altLang="en-US" dirty="0" smtClean="0">
                <a:solidFill>
                  <a:schemeClr val="bg1"/>
                </a:solidFill>
              </a:rPr>
              <a:t>tenaga </a:t>
            </a:r>
            <a:r>
              <a:rPr lang="af-ZA" altLang="en-US" dirty="0">
                <a:solidFill>
                  <a:schemeClr val="bg1"/>
                </a:solidFill>
              </a:rPr>
              <a:t>kerja (internal dan eksternal)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Prinsip Utama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4648200" y="1676400"/>
            <a:ext cx="3810000" cy="3597139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Perencanaan</a:t>
            </a:r>
            <a:r>
              <a:rPr lang="en-US" altLang="en-US" dirty="0"/>
              <a:t> SDM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didasarkan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prediksi</a:t>
            </a:r>
            <a:r>
              <a:rPr lang="en-US" altLang="en-US" dirty="0"/>
              <a:t> yang </a:t>
            </a:r>
            <a:r>
              <a:rPr lang="en-US" altLang="en-US" dirty="0" err="1"/>
              <a:t>cukup</a:t>
            </a:r>
            <a:r>
              <a:rPr lang="en-US" altLang="en-US" dirty="0"/>
              <a:t> </a:t>
            </a:r>
            <a:r>
              <a:rPr lang="en-US" altLang="en-US" dirty="0" err="1"/>
              <a:t>akurat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err="1"/>
              <a:t>kontinyu</a:t>
            </a:r>
            <a:r>
              <a:rPr lang="en-US" altLang="en-US" dirty="0"/>
              <a:t>,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pola</a:t>
            </a:r>
            <a:r>
              <a:rPr lang="en-US" altLang="en-US" dirty="0"/>
              <a:t> demand </a:t>
            </a:r>
            <a:r>
              <a:rPr lang="en-US" altLang="en-US" dirty="0" err="1"/>
              <a:t>dan</a:t>
            </a:r>
            <a:r>
              <a:rPr lang="en-US" altLang="en-US" dirty="0"/>
              <a:t> supply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,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internal </a:t>
            </a:r>
            <a:r>
              <a:rPr lang="en-US" altLang="en-US" dirty="0" err="1" smtClean="0"/>
              <a:t>ataupun</a:t>
            </a:r>
            <a:r>
              <a:rPr lang="en-US" altLang="en-US" dirty="0" smtClean="0"/>
              <a:t> </a:t>
            </a:r>
            <a:r>
              <a:rPr lang="en-US" altLang="en-US" dirty="0" err="1"/>
              <a:t>sisi</a:t>
            </a:r>
            <a:r>
              <a:rPr lang="en-US" altLang="en-US" dirty="0"/>
              <a:t> </a:t>
            </a:r>
            <a:r>
              <a:rPr lang="en-US" altLang="en-US" dirty="0" err="1"/>
              <a:t>eksternal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3" name="AutoShape 5"/>
          <p:cNvSpPr>
            <a:spLocks noChangeArrowheads="1"/>
          </p:cNvSpPr>
          <p:nvPr/>
        </p:nvSpPr>
        <p:spPr bwMode="auto">
          <a:xfrm>
            <a:off x="838200" y="1600200"/>
            <a:ext cx="3733800" cy="4419600"/>
          </a:xfrm>
          <a:prstGeom prst="homePlate">
            <a:avLst>
              <a:gd name="adj" fmla="val 25000"/>
            </a:avLst>
          </a:prstGeom>
          <a:solidFill>
            <a:srgbClr val="0066FF"/>
          </a:solidFill>
          <a:ln>
            <a:noFill/>
          </a:ln>
          <a:effectLst>
            <a:prstShdw prst="shdw17" dist="17961" dir="2700000">
              <a:srgbClr val="0066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838200" y="1679575"/>
            <a:ext cx="2743200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lnSpc>
                <a:spcPct val="120000"/>
              </a:lnSpc>
            </a:pPr>
            <a:r>
              <a:rPr lang="af-ZA" altLang="en-US">
                <a:solidFill>
                  <a:schemeClr val="bg1"/>
                </a:solidFill>
              </a:rPr>
              <a:t>5. Sistem kontrol dan evaluasi, sekaligus sebagai umpan balik (feed back) untuk memperbaiki Perencanaan SDM berikutnya</a:t>
            </a:r>
            <a:endParaRPr lang="af-ZA" altLang="en-US" noProof="1">
              <a:solidFill>
                <a:schemeClr val="bg1"/>
              </a:solidFill>
            </a:endParaRP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Prinsip Utama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4800600" y="1676400"/>
            <a:ext cx="3810000" cy="407352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mesti</a:t>
            </a:r>
            <a:r>
              <a:rPr lang="en-US" altLang="en-US" dirty="0"/>
              <a:t> </a:t>
            </a:r>
            <a:r>
              <a:rPr lang="en-US" altLang="en-US" dirty="0" err="1"/>
              <a:t>memiliki</a:t>
            </a:r>
            <a:r>
              <a:rPr lang="en-US" altLang="en-US" dirty="0"/>
              <a:t> </a:t>
            </a:r>
            <a:r>
              <a:rPr lang="en-US" altLang="en-US" dirty="0" err="1"/>
              <a:t>mekanisme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mengukur</a:t>
            </a:r>
            <a:r>
              <a:rPr lang="en-US" altLang="en-US" dirty="0"/>
              <a:t> </a:t>
            </a:r>
            <a:r>
              <a:rPr lang="en-US" altLang="en-US" dirty="0" err="1"/>
              <a:t>efektivitas</a:t>
            </a:r>
            <a:r>
              <a:rPr lang="en-US" altLang="en-US" dirty="0"/>
              <a:t> proses </a:t>
            </a:r>
            <a:r>
              <a:rPr lang="en-US" altLang="en-US" dirty="0" err="1"/>
              <a:t>perencanaan</a:t>
            </a:r>
            <a:r>
              <a:rPr lang="en-US" altLang="en-US" dirty="0"/>
              <a:t> SDM yang </a:t>
            </a:r>
            <a:r>
              <a:rPr lang="en-US" altLang="en-US" dirty="0" err="1"/>
              <a:t>dilakukannya</a:t>
            </a:r>
            <a:r>
              <a:rPr lang="en-US" alt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en-US" dirty="0" err="1"/>
              <a:t>Umpan</a:t>
            </a:r>
            <a:r>
              <a:rPr lang="en-US" altLang="en-US" dirty="0"/>
              <a:t> </a:t>
            </a:r>
            <a:r>
              <a:rPr lang="en-US" altLang="en-US" dirty="0" err="1"/>
              <a:t>balik</a:t>
            </a:r>
            <a:r>
              <a:rPr lang="en-US" altLang="en-US" dirty="0"/>
              <a:t> </a:t>
            </a:r>
            <a:r>
              <a:rPr lang="en-US" altLang="en-US" dirty="0" err="1"/>
              <a:t>diperoleh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mutu</a:t>
            </a:r>
            <a:r>
              <a:rPr lang="en-US" altLang="en-US" dirty="0"/>
              <a:t> </a:t>
            </a:r>
            <a:r>
              <a:rPr lang="en-US" altLang="en-US" dirty="0" err="1"/>
              <a:t>perencanaan</a:t>
            </a:r>
            <a:r>
              <a:rPr lang="en-US" altLang="en-US" dirty="0"/>
              <a:t> SDM di </a:t>
            </a:r>
            <a:r>
              <a:rPr lang="en-US" altLang="en-US" dirty="0" err="1"/>
              <a:t>masa</a:t>
            </a:r>
            <a:r>
              <a:rPr lang="en-US" altLang="en-US" dirty="0"/>
              <a:t> </a:t>
            </a:r>
            <a:r>
              <a:rPr lang="en-US" altLang="en-US" dirty="0" err="1" smtClean="0"/>
              <a:t>mendatang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9" name="AutoShape 7"/>
          <p:cNvSpPr>
            <a:spLocks noChangeArrowheads="1"/>
          </p:cNvSpPr>
          <p:nvPr/>
        </p:nvSpPr>
        <p:spPr bwMode="auto">
          <a:xfrm>
            <a:off x="838200" y="1676400"/>
            <a:ext cx="2590800" cy="281940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762000" y="685800"/>
            <a:ext cx="634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838200" y="1984375"/>
            <a:ext cx="2667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af-ZA" altLang="en-US" dirty="0">
                <a:solidFill>
                  <a:schemeClr val="bg1"/>
                </a:solidFill>
              </a:rPr>
              <a:t>Meningkatkan efektivitas dan </a:t>
            </a:r>
            <a:r>
              <a:rPr lang="af-ZA" altLang="en-US" dirty="0" smtClean="0">
                <a:solidFill>
                  <a:schemeClr val="bg1"/>
                </a:solidFill>
              </a:rPr>
              <a:t>efisiensi</a:t>
            </a:r>
            <a:r>
              <a:rPr lang="id-ID" altLang="en-US" dirty="0" smtClean="0">
                <a:solidFill>
                  <a:schemeClr val="bg1"/>
                </a:solidFill>
              </a:rPr>
              <a:t> </a:t>
            </a:r>
            <a:r>
              <a:rPr lang="af-ZA" altLang="en-US" dirty="0" smtClean="0">
                <a:solidFill>
                  <a:schemeClr val="bg1"/>
                </a:solidFill>
              </a:rPr>
              <a:t>pendayagunaan </a:t>
            </a:r>
            <a:r>
              <a:rPr lang="af-ZA" altLang="en-US" dirty="0">
                <a:solidFill>
                  <a:schemeClr val="bg1"/>
                </a:solidFill>
              </a:rPr>
              <a:t>SDM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endParaRPr lang="en-US" altLang="en-US" noProof="1">
              <a:solidFill>
                <a:schemeClr val="bg1"/>
              </a:solidFill>
            </a:endParaRP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3962400" y="2060575"/>
            <a:ext cx="4130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perencanaan</a:t>
            </a:r>
            <a:r>
              <a:rPr lang="en-US" altLang="en-US" dirty="0"/>
              <a:t> SDM, proses </a:t>
            </a:r>
            <a:r>
              <a:rPr lang="en-US" altLang="en-US" dirty="0" err="1"/>
              <a:t>rekrutmen</a:t>
            </a:r>
            <a:r>
              <a:rPr lang="en-US" altLang="en-US" dirty="0"/>
              <a:t>, </a:t>
            </a:r>
            <a:r>
              <a:rPr lang="id-ID" altLang="en-US" dirty="0" smtClean="0"/>
              <a:t>seleksi dan </a:t>
            </a:r>
            <a:r>
              <a:rPr lang="en-US" altLang="en-US" dirty="0" err="1" smtClean="0"/>
              <a:t>penempatan</a:t>
            </a:r>
            <a:r>
              <a:rPr lang="id-ID" altLang="en-US" dirty="0" smtClean="0"/>
              <a:t> (</a:t>
            </a:r>
            <a:r>
              <a:rPr lang="en-US" altLang="en-US" dirty="0" err="1" smtClean="0"/>
              <a:t>promosi</a:t>
            </a:r>
            <a:r>
              <a:rPr lang="id-ID" altLang="en-US" dirty="0"/>
              <a:t>/</a:t>
            </a:r>
            <a:r>
              <a:rPr lang="en-US" altLang="en-US" dirty="0" err="1" smtClean="0"/>
              <a:t>mutasi</a:t>
            </a:r>
            <a:r>
              <a:rPr lang="id-ID" altLang="en-US" dirty="0" smtClean="0"/>
              <a:t>)</a:t>
            </a:r>
            <a:r>
              <a:rPr lang="en-US" altLang="en-US" dirty="0" smtClean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smtClean="0"/>
              <a:t>optimal</a:t>
            </a:r>
            <a:endParaRPr lang="en-US" altLang="en-US" noProof="1"/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3733800" y="1600200"/>
            <a:ext cx="0" cy="50292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685800" y="3429000"/>
            <a:ext cx="7239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0238" indent="-630238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4800" dirty="0" err="1" smtClean="0">
                <a:solidFill>
                  <a:srgbClr val="990000"/>
                </a:solidFill>
                <a:latin typeface="Californian FB" pitchFamily="18" charset="0"/>
              </a:rPr>
              <a:t>Perencanaan</a:t>
            </a:r>
            <a:r>
              <a:rPr lang="en-US" sz="4800" dirty="0" smtClean="0">
                <a:solidFill>
                  <a:srgbClr val="990000"/>
                </a:solidFill>
                <a:latin typeface="Californian FB" pitchFamily="18" charset="0"/>
              </a:rPr>
              <a:t> SDM</a:t>
            </a:r>
            <a:endParaRPr lang="en-US" sz="4800" dirty="0">
              <a:solidFill>
                <a:srgbClr val="990000"/>
              </a:solidFill>
              <a:latin typeface="Californian FB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800" y="2438400"/>
            <a:ext cx="7239000" cy="114300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7200" b="1" dirty="0">
                <a:solidFill>
                  <a:schemeClr val="accent1">
                    <a:lumMod val="50000"/>
                  </a:schemeClr>
                </a:solidFill>
                <a:latin typeface="Segoe UI Light" pitchFamily="34" charset="0"/>
              </a:rPr>
              <a:t>Mengapa</a:t>
            </a:r>
            <a:endParaRPr lang="id-ID" sz="7200" b="1" dirty="0">
              <a:solidFill>
                <a:srgbClr val="FF0000"/>
              </a:solidFill>
              <a:latin typeface="Segoe UI Light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4267200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6600" b="1" dirty="0">
                <a:solidFill>
                  <a:schemeClr val="accent1">
                    <a:lumMod val="50000"/>
                  </a:schemeClr>
                </a:solidFill>
                <a:latin typeface="Segoe UI Light" pitchFamily="34" charset="0"/>
              </a:rPr>
              <a:t>Penting ?</a:t>
            </a:r>
            <a:endParaRPr lang="id-ID" sz="6600" b="1" dirty="0">
              <a:solidFill>
                <a:srgbClr val="FF00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3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AutoShape 2"/>
          <p:cNvSpPr>
            <a:spLocks noChangeArrowheads="1"/>
          </p:cNvSpPr>
          <p:nvPr/>
        </p:nvSpPr>
        <p:spPr bwMode="auto">
          <a:xfrm>
            <a:off x="838200" y="1676400"/>
            <a:ext cx="2590800" cy="281940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634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2667000" cy="1381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af-ZA" altLang="en-US" dirty="0">
                <a:solidFill>
                  <a:schemeClr val="bg1"/>
                </a:solidFill>
              </a:rPr>
              <a:t>Mengoptimalkan Penggunaan </a:t>
            </a:r>
            <a:r>
              <a:rPr lang="af-ZA" altLang="en-US" dirty="0" smtClean="0">
                <a:solidFill>
                  <a:schemeClr val="bg1"/>
                </a:solidFill>
              </a:rPr>
              <a:t>Biaya</a:t>
            </a:r>
            <a:endParaRPr lang="af-ZA" altLang="en-US" noProof="1">
              <a:solidFill>
                <a:schemeClr val="bg1"/>
              </a:solidFill>
            </a:endParaRP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4130675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Melalui</a:t>
            </a:r>
            <a:r>
              <a:rPr lang="en-US" altLang="en-US" dirty="0"/>
              <a:t> </a:t>
            </a:r>
            <a:r>
              <a:rPr lang="en-US" altLang="en-US" dirty="0" err="1"/>
              <a:t>perencanaan</a:t>
            </a:r>
            <a:r>
              <a:rPr lang="en-US" altLang="en-US" dirty="0"/>
              <a:t> SDM,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dicapai</a:t>
            </a:r>
            <a:r>
              <a:rPr lang="en-US" altLang="en-US" dirty="0"/>
              <a:t> </a:t>
            </a:r>
            <a:r>
              <a:rPr lang="en-US" altLang="en-US" dirty="0" err="1"/>
              <a:t>penempatan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</a:t>
            </a:r>
            <a:r>
              <a:rPr lang="en-US" altLang="en-US" dirty="0" err="1"/>
              <a:t>secara</a:t>
            </a:r>
            <a:r>
              <a:rPr lang="en-US" altLang="en-US" dirty="0"/>
              <a:t> </a:t>
            </a:r>
            <a:r>
              <a:rPr lang="en-US" altLang="en-US" dirty="0" smtClean="0"/>
              <a:t>optimal</a:t>
            </a:r>
            <a:r>
              <a:rPr lang="id-ID" altLang="en-US" dirty="0" smtClean="0"/>
              <a:t>,</a:t>
            </a:r>
            <a:r>
              <a:rPr lang="en-US" altLang="en-US" dirty="0" smtClean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mendorong</a:t>
            </a:r>
            <a:r>
              <a:rPr lang="en-US" altLang="en-US" dirty="0"/>
              <a:t> </a:t>
            </a:r>
            <a:r>
              <a:rPr lang="en-US" altLang="en-US" dirty="0" err="1"/>
              <a:t>penghematan</a:t>
            </a:r>
            <a:r>
              <a:rPr lang="en-US" altLang="en-US" dirty="0"/>
              <a:t> </a:t>
            </a:r>
            <a:r>
              <a:rPr lang="en-US" altLang="en-US" dirty="0" err="1"/>
              <a:t>biaya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endParaRPr lang="en-US" altLang="en-US" noProof="1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3733800" y="1600200"/>
            <a:ext cx="0" cy="50292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AutoShape 2"/>
          <p:cNvSpPr>
            <a:spLocks noChangeArrowheads="1"/>
          </p:cNvSpPr>
          <p:nvPr/>
        </p:nvSpPr>
        <p:spPr bwMode="auto">
          <a:xfrm>
            <a:off x="838200" y="1676400"/>
            <a:ext cx="2590800" cy="281940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634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838200" y="1828800"/>
            <a:ext cx="2667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af-ZA" altLang="en-US">
                <a:solidFill>
                  <a:schemeClr val="bg1"/>
                </a:solidFill>
              </a:rPr>
              <a:t>Memastikan Terpenuhinya Kebutuhan SDM yang Kompeten</a:t>
            </a:r>
            <a:endParaRPr lang="af-ZA" altLang="en-US" noProof="1">
              <a:solidFill>
                <a:schemeClr val="bg1"/>
              </a:solidFill>
            </a:endParaRP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4130675" cy="272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/>
              <a:t>Melalui perencanaan SDM, proses penempatan pegawai yang kompeten dan tepat pada posisinya akan dapat tercapai dengan lebih optimal.</a:t>
            </a:r>
            <a:endParaRPr lang="en-US" altLang="en-US" noProof="1"/>
          </a:p>
        </p:txBody>
      </p:sp>
      <p:sp>
        <p:nvSpPr>
          <p:cNvPr id="251910" name="Line 6"/>
          <p:cNvSpPr>
            <a:spLocks noChangeShapeType="1"/>
          </p:cNvSpPr>
          <p:nvPr/>
        </p:nvSpPr>
        <p:spPr bwMode="auto">
          <a:xfrm>
            <a:off x="3733800" y="1600200"/>
            <a:ext cx="0" cy="50292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AutoShape 2"/>
          <p:cNvSpPr>
            <a:spLocks noChangeArrowheads="1"/>
          </p:cNvSpPr>
          <p:nvPr/>
        </p:nvSpPr>
        <p:spPr bwMode="auto">
          <a:xfrm>
            <a:off x="838200" y="1676400"/>
            <a:ext cx="2590800" cy="2819400"/>
          </a:xfrm>
          <a:prstGeom prst="roundRect">
            <a:avLst>
              <a:gd name="adj" fmla="val 16667"/>
            </a:avLst>
          </a:prstGeom>
          <a:solidFill>
            <a:srgbClr val="990000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6340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Manfaat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23622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af-ZA" altLang="en-US">
                <a:solidFill>
                  <a:schemeClr val="bg1"/>
                </a:solidFill>
              </a:rPr>
              <a:t>Mendorong terbangunnya Sistem Informasi SDM yang Akurat</a:t>
            </a:r>
            <a:endParaRPr lang="af-ZA" altLang="en-US" noProof="1">
              <a:solidFill>
                <a:schemeClr val="bg1"/>
              </a:solidFill>
            </a:endParaRPr>
          </a:p>
        </p:txBody>
      </p:sp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962400" y="1676400"/>
            <a:ext cx="4130675" cy="403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SDM yang </a:t>
            </a:r>
            <a:r>
              <a:rPr lang="en-US" altLang="en-US" dirty="0" err="1"/>
              <a:t>akurat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salah</a:t>
            </a:r>
            <a:r>
              <a:rPr lang="en-US" altLang="en-US" dirty="0"/>
              <a:t>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elemen</a:t>
            </a:r>
            <a:r>
              <a:rPr lang="en-US" altLang="en-US" dirty="0"/>
              <a:t> </a:t>
            </a:r>
            <a:r>
              <a:rPr lang="en-US" altLang="en-US" dirty="0" err="1"/>
              <a:t>penting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mendayagunakan</a:t>
            </a:r>
            <a:r>
              <a:rPr lang="en-US" altLang="en-US" dirty="0"/>
              <a:t> </a:t>
            </a:r>
            <a:r>
              <a:rPr lang="en-US" altLang="en-US" dirty="0" err="1"/>
              <a:t>kinerja</a:t>
            </a:r>
            <a:r>
              <a:rPr lang="en-US" altLang="en-US" dirty="0"/>
              <a:t> </a:t>
            </a:r>
            <a:r>
              <a:rPr lang="en-US" altLang="en-US" dirty="0" err="1" smtClean="0"/>
              <a:t>organisasi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Perencanaan</a:t>
            </a:r>
            <a:r>
              <a:rPr lang="en-US" altLang="en-US" dirty="0" smtClean="0"/>
              <a:t> </a:t>
            </a:r>
            <a:r>
              <a:rPr lang="en-US" altLang="en-US" dirty="0"/>
              <a:t>SDM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mampu</a:t>
            </a:r>
            <a:r>
              <a:rPr lang="en-US" altLang="en-US" dirty="0"/>
              <a:t> </a:t>
            </a:r>
            <a:r>
              <a:rPr lang="en-US" altLang="en-US" dirty="0" err="1"/>
              <a:t>mendorong</a:t>
            </a:r>
            <a:r>
              <a:rPr lang="en-US" altLang="en-US" dirty="0"/>
              <a:t> </a:t>
            </a:r>
            <a:r>
              <a:rPr lang="en-US" altLang="en-US" dirty="0" err="1"/>
              <a:t>terbangunnya</a:t>
            </a:r>
            <a:r>
              <a:rPr lang="en-US" altLang="en-US" dirty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SDM yang </a:t>
            </a:r>
            <a:r>
              <a:rPr lang="en-US" altLang="en-US" dirty="0" err="1"/>
              <a:t>handal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akurat</a:t>
            </a:r>
            <a:r>
              <a:rPr lang="en-US" altLang="en-US" dirty="0"/>
              <a:t>. </a:t>
            </a:r>
            <a:endParaRPr lang="en-US" altLang="en-US" noProof="1"/>
          </a:p>
        </p:txBody>
      </p:sp>
      <p:sp>
        <p:nvSpPr>
          <p:cNvPr id="252934" name="Line 6"/>
          <p:cNvSpPr>
            <a:spLocks noChangeShapeType="1"/>
          </p:cNvSpPr>
          <p:nvPr/>
        </p:nvSpPr>
        <p:spPr bwMode="auto">
          <a:xfrm>
            <a:off x="3733800" y="1600200"/>
            <a:ext cx="0" cy="50292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47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3124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</a:rPr>
              <a:t>Faktor Kunci dalam Menyusun Perencanan SDM</a:t>
            </a:r>
            <a:endParaRPr lang="en-US" alt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AutoShape 2"/>
          <p:cNvSpPr>
            <a:spLocks noChangeArrowheads="1"/>
          </p:cNvSpPr>
          <p:nvPr/>
        </p:nvSpPr>
        <p:spPr bwMode="auto">
          <a:xfrm>
            <a:off x="1066800" y="1219200"/>
            <a:ext cx="7162800" cy="12954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5" name="AutoShape 3"/>
          <p:cNvSpPr>
            <a:spLocks noChangeArrowheads="1"/>
          </p:cNvSpPr>
          <p:nvPr/>
        </p:nvSpPr>
        <p:spPr bwMode="auto">
          <a:xfrm>
            <a:off x="3200400" y="2667000"/>
            <a:ext cx="2819400" cy="3505200"/>
          </a:xfrm>
          <a:prstGeom prst="upArrowCallout">
            <a:avLst>
              <a:gd name="adj1" fmla="val 25000"/>
              <a:gd name="adj2" fmla="val 25000"/>
              <a:gd name="adj3" fmla="val 20721"/>
              <a:gd name="adj4" fmla="val 66667"/>
            </a:avLst>
          </a:prstGeom>
          <a:solidFill>
            <a:srgbClr val="99CC00"/>
          </a:solidFill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6" name="AutoShape 4"/>
          <p:cNvSpPr>
            <a:spLocks noChangeArrowheads="1"/>
          </p:cNvSpPr>
          <p:nvPr/>
        </p:nvSpPr>
        <p:spPr bwMode="auto">
          <a:xfrm>
            <a:off x="6096000" y="2667000"/>
            <a:ext cx="2819400" cy="3505200"/>
          </a:xfrm>
          <a:prstGeom prst="upArrowCallout">
            <a:avLst>
              <a:gd name="adj1" fmla="val 25000"/>
              <a:gd name="adj2" fmla="val 25000"/>
              <a:gd name="adj3" fmla="val 20721"/>
              <a:gd name="adj4" fmla="val 66667"/>
            </a:avLst>
          </a:prstGeom>
          <a:solidFill>
            <a:srgbClr val="99CC00"/>
          </a:solidFill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7" name="AutoShape 5"/>
          <p:cNvSpPr>
            <a:spLocks noChangeArrowheads="1"/>
          </p:cNvSpPr>
          <p:nvPr/>
        </p:nvSpPr>
        <p:spPr bwMode="auto">
          <a:xfrm>
            <a:off x="304800" y="2667000"/>
            <a:ext cx="2819400" cy="3505200"/>
          </a:xfrm>
          <a:prstGeom prst="upArrowCallout">
            <a:avLst>
              <a:gd name="adj1" fmla="val 25000"/>
              <a:gd name="adj2" fmla="val 25000"/>
              <a:gd name="adj3" fmla="val 20721"/>
              <a:gd name="adj4" fmla="val 66667"/>
            </a:avLst>
          </a:prstGeom>
          <a:solidFill>
            <a:srgbClr val="99CC00"/>
          </a:solidFill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199" name="Line 7"/>
          <p:cNvSpPr>
            <a:spLocks noChangeShapeType="1"/>
          </p:cNvSpPr>
          <p:nvPr/>
        </p:nvSpPr>
        <p:spPr bwMode="auto">
          <a:xfrm>
            <a:off x="1981200" y="46482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6172200" y="4038600"/>
            <a:ext cx="2590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noProof="1"/>
              <a:t>Sumber daya </a:t>
            </a:r>
            <a:r>
              <a:rPr lang="id-ID" altLang="en-US" sz="2000" noProof="1" smtClean="0"/>
              <a:t>organsasi</a:t>
            </a:r>
            <a:r>
              <a:rPr lang="en-US" altLang="en-US" sz="2000" noProof="1" smtClean="0"/>
              <a:t>:</a:t>
            </a:r>
          </a:p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noProof="1" smtClean="0"/>
              <a:t>personil, keuangan, prasarana (</a:t>
            </a:r>
            <a:r>
              <a:rPr lang="en-US" altLang="en-US" sz="2000" i="1" noProof="1" smtClean="0"/>
              <a:t>man, money, material</a:t>
            </a:r>
            <a:r>
              <a:rPr lang="en-US" altLang="en-US" sz="2000" noProof="1" smtClean="0"/>
              <a:t>)</a:t>
            </a:r>
            <a:endParaRPr lang="en-US" altLang="en-US" sz="2000" noProof="1"/>
          </a:p>
        </p:txBody>
      </p:sp>
      <p:sp>
        <p:nvSpPr>
          <p:cNvPr id="264201" name="Rectangle 9"/>
          <p:cNvSpPr>
            <a:spLocks noChangeArrowheads="1"/>
          </p:cNvSpPr>
          <p:nvPr/>
        </p:nvSpPr>
        <p:spPr bwMode="auto">
          <a:xfrm>
            <a:off x="1752600" y="1390650"/>
            <a:ext cx="60198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Faktor dalam Proses Perencanaan SDM</a:t>
            </a:r>
            <a:endParaRPr lang="en-US" altLang="en-US" sz="2200" noProof="1"/>
          </a:p>
        </p:txBody>
      </p:sp>
      <p:sp>
        <p:nvSpPr>
          <p:cNvPr id="264202" name="Rectangle 10"/>
          <p:cNvSpPr>
            <a:spLocks noChangeArrowheads="1"/>
          </p:cNvSpPr>
          <p:nvPr/>
        </p:nvSpPr>
        <p:spPr bwMode="auto">
          <a:xfrm>
            <a:off x="381000" y="4038600"/>
            <a:ext cx="2667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noProof="1"/>
              <a:t>Estimasi jumlah </a:t>
            </a:r>
            <a:r>
              <a:rPr lang="id-ID" altLang="en-US" sz="2000" noProof="1" smtClean="0"/>
              <a:t>pegawai/</a:t>
            </a:r>
            <a:r>
              <a:rPr lang="en-US" altLang="en-US" sz="2000" noProof="1" smtClean="0"/>
              <a:t>karyawan </a:t>
            </a:r>
            <a:r>
              <a:rPr lang="en-US" altLang="en-US" sz="2000" noProof="1"/>
              <a:t>yang keluar (baik karena pensiun atau mengundurkan diri)</a:t>
            </a:r>
          </a:p>
        </p:txBody>
      </p:sp>
      <p:sp>
        <p:nvSpPr>
          <p:cNvPr id="264203" name="Rectangle 11"/>
          <p:cNvSpPr>
            <a:spLocks noChangeArrowheads="1"/>
          </p:cNvSpPr>
          <p:nvPr/>
        </p:nvSpPr>
        <p:spPr bwMode="auto">
          <a:xfrm>
            <a:off x="3276600" y="3919538"/>
            <a:ext cx="2743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noProof="1"/>
              <a:t>Kebutuhan </a:t>
            </a:r>
            <a:r>
              <a:rPr lang="id-ID" altLang="en-US" sz="2000" noProof="1" smtClean="0"/>
              <a:t>organsiasi</a:t>
            </a:r>
            <a:r>
              <a:rPr lang="en-US" altLang="en-US" sz="2000" noProof="1" smtClean="0"/>
              <a:t> </a:t>
            </a:r>
            <a:r>
              <a:rPr lang="en-US" altLang="en-US" sz="2000" noProof="1"/>
              <a:t>karena </a:t>
            </a:r>
            <a:r>
              <a:rPr lang="en-US" altLang="en-US" sz="2000" noProof="1" smtClean="0"/>
              <a:t>pemekaran </a:t>
            </a:r>
            <a:r>
              <a:rPr lang="en-US" altLang="en-US" sz="2000" noProof="1"/>
              <a:t>organisasi</a:t>
            </a: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838200" y="533400"/>
            <a:ext cx="7483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5" name="AutoShape 13"/>
          <p:cNvSpPr>
            <a:spLocks noChangeArrowheads="1"/>
          </p:cNvSpPr>
          <p:nvPr/>
        </p:nvSpPr>
        <p:spPr bwMode="auto">
          <a:xfrm>
            <a:off x="762000" y="1752600"/>
            <a:ext cx="3124200" cy="2514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1905000" y="4800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1" name="Rectangle 9"/>
          <p:cNvSpPr>
            <a:spLocks noChangeArrowheads="1"/>
          </p:cNvSpPr>
          <p:nvPr/>
        </p:nvSpPr>
        <p:spPr bwMode="auto">
          <a:xfrm>
            <a:off x="762000" y="1862138"/>
            <a:ext cx="3048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200" noProof="1"/>
              <a:t>Estimasi jumlah </a:t>
            </a:r>
            <a:r>
              <a:rPr lang="id-ID" altLang="en-US" sz="2200" noProof="1" smtClean="0"/>
              <a:t>pegawai/</a:t>
            </a:r>
            <a:r>
              <a:rPr lang="en-US" altLang="en-US" sz="2200" noProof="1" smtClean="0"/>
              <a:t>karyawan </a:t>
            </a:r>
            <a:r>
              <a:rPr lang="en-US" altLang="en-US" sz="2200" noProof="1"/>
              <a:t>yang keluar (baik karena pensiun atau mengundurkan diri)</a:t>
            </a:r>
          </a:p>
        </p:txBody>
      </p:sp>
      <p:sp>
        <p:nvSpPr>
          <p:cNvPr id="269323" name="Text Box 11"/>
          <p:cNvSpPr txBox="1">
            <a:spLocks noChangeArrowheads="1"/>
          </p:cNvSpPr>
          <p:nvPr/>
        </p:nvSpPr>
        <p:spPr bwMode="auto">
          <a:xfrm>
            <a:off x="838200" y="533400"/>
            <a:ext cx="7483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69326" name="Text Box 14"/>
          <p:cNvSpPr txBox="1">
            <a:spLocks noChangeArrowheads="1"/>
          </p:cNvSpPr>
          <p:nvPr/>
        </p:nvSpPr>
        <p:spPr bwMode="auto">
          <a:xfrm>
            <a:off x="4419600" y="1676400"/>
            <a:ext cx="4283075" cy="319722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/>
              <a:t>Data mengenai jumlah pegawai yang keluar (pensiun atau mengundurkan diri) merupakan variabel utama dalam menentukan kebutuhan jumlah SDM di masa mendatang</a:t>
            </a:r>
            <a:endParaRPr lang="en-US" altLang="en-US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AutoShape 2"/>
          <p:cNvSpPr>
            <a:spLocks noChangeArrowheads="1"/>
          </p:cNvSpPr>
          <p:nvPr/>
        </p:nvSpPr>
        <p:spPr bwMode="auto">
          <a:xfrm>
            <a:off x="762000" y="1752600"/>
            <a:ext cx="3124200" cy="2514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3" name="Line 3"/>
          <p:cNvSpPr>
            <a:spLocks noChangeShapeType="1"/>
          </p:cNvSpPr>
          <p:nvPr/>
        </p:nvSpPr>
        <p:spPr bwMode="auto">
          <a:xfrm>
            <a:off x="1905000" y="4800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838200" y="533400"/>
            <a:ext cx="7483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Faktor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4419600" y="1676400"/>
            <a:ext cx="4283075" cy="3635375"/>
          </a:xfrm>
          <a:prstGeom prst="rect">
            <a:avLst/>
          </a:prstGeom>
          <a:noFill/>
          <a:ln w="38100" cap="rnd" algn="ctr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dirty="0" err="1"/>
              <a:t>Rencana</a:t>
            </a:r>
            <a:r>
              <a:rPr lang="en-US" altLang="en-US" dirty="0"/>
              <a:t> </a:t>
            </a:r>
            <a:r>
              <a:rPr lang="en-US" altLang="en-US" dirty="0" err="1"/>
              <a:t>pengembangan</a:t>
            </a:r>
            <a:r>
              <a:rPr lang="en-US" altLang="en-US" dirty="0"/>
              <a:t> </a:t>
            </a:r>
            <a:r>
              <a:rPr lang="en-US" altLang="en-US" dirty="0" err="1"/>
              <a:t>organisasi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adanya</a:t>
            </a:r>
            <a:r>
              <a:rPr lang="en-US" altLang="en-US" dirty="0"/>
              <a:t> unit </a:t>
            </a:r>
            <a:r>
              <a:rPr lang="id-ID" altLang="en-US" dirty="0" smtClean="0"/>
              <a:t>bisnis/</a:t>
            </a:r>
            <a:r>
              <a:rPr lang="en-US" altLang="en-US" dirty="0" err="1" smtClean="0"/>
              <a:t>usaha</a:t>
            </a:r>
            <a:r>
              <a:rPr lang="en-US" altLang="en-US" dirty="0" smtClean="0"/>
              <a:t> </a:t>
            </a:r>
            <a:r>
              <a:rPr lang="en-US" altLang="en-US" dirty="0" err="1"/>
              <a:t>baru</a:t>
            </a:r>
            <a:r>
              <a:rPr lang="en-US" altLang="en-US" dirty="0"/>
              <a:t> di </a:t>
            </a:r>
            <a:r>
              <a:rPr lang="en-US" altLang="en-US" dirty="0" err="1"/>
              <a:t>masa</a:t>
            </a:r>
            <a:r>
              <a:rPr lang="en-US" altLang="en-US" dirty="0"/>
              <a:t> </a:t>
            </a:r>
            <a:r>
              <a:rPr lang="en-US" altLang="en-US" dirty="0" err="1"/>
              <a:t>depan</a:t>
            </a:r>
            <a:r>
              <a:rPr lang="en-US" altLang="en-US" dirty="0"/>
              <a:t> </a:t>
            </a:r>
            <a:r>
              <a:rPr lang="en-US" altLang="en-US" dirty="0" err="1"/>
              <a:t>memberikan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berapa</a:t>
            </a:r>
            <a:r>
              <a:rPr lang="en-US" altLang="en-US" dirty="0"/>
              <a:t>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</a:t>
            </a:r>
            <a:r>
              <a:rPr lang="en-US" altLang="en-US" dirty="0" err="1"/>
              <a:t>baru</a:t>
            </a:r>
            <a:r>
              <a:rPr lang="en-US" altLang="en-US" dirty="0"/>
              <a:t> yang </a:t>
            </a:r>
            <a:r>
              <a:rPr lang="en-US" altLang="en-US" dirty="0" err="1"/>
              <a:t>diperlukan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bagaimana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kualifikasinya</a:t>
            </a:r>
            <a:r>
              <a:rPr lang="en-US" altLang="en-US" dirty="0"/>
              <a:t>. </a:t>
            </a:r>
            <a:endParaRPr lang="en-US" altLang="en-US" noProof="1"/>
          </a:p>
        </p:txBody>
      </p: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838200" y="1828800"/>
            <a:ext cx="2971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200" noProof="1"/>
              <a:t>Kebutuhan </a:t>
            </a:r>
            <a:r>
              <a:rPr lang="id-ID" altLang="en-US" sz="2200" noProof="1" smtClean="0"/>
              <a:t>organisasi</a:t>
            </a:r>
            <a:r>
              <a:rPr lang="en-US" altLang="en-US" sz="2200" noProof="1" smtClean="0"/>
              <a:t> </a:t>
            </a:r>
            <a:r>
              <a:rPr lang="en-US" altLang="en-US" sz="2200" noProof="1"/>
              <a:t>karena akan melakukan ek</a:t>
            </a:r>
            <a:r>
              <a:rPr lang="en-US" altLang="en-US" sz="2200" dirty="0"/>
              <a:t>s</a:t>
            </a:r>
            <a:r>
              <a:rPr lang="en-US" altLang="en-US" sz="2200" noProof="1"/>
              <a:t>pansi atau pemekaran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838200" y="304800"/>
            <a:ext cx="6553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Memenuhi Kebutuhan SDM dari Dalam (internal)</a:t>
            </a:r>
          </a:p>
        </p:txBody>
      </p:sp>
      <p:sp>
        <p:nvSpPr>
          <p:cNvPr id="276483" name="Line 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914400" y="1609725"/>
            <a:ext cx="8077200" cy="5115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dirty="0" err="1"/>
              <a:t>Kebutuhan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tenaga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baru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promosi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jabatan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didapatkan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sumber</a:t>
            </a:r>
            <a:r>
              <a:rPr lang="en-US" altLang="en-US" sz="2000" dirty="0"/>
              <a:t> intern </a:t>
            </a:r>
            <a:r>
              <a:rPr lang="id-ID" altLang="en-US" sz="2000" dirty="0" smtClean="0"/>
              <a:t>organisasi</a:t>
            </a:r>
            <a:r>
              <a:rPr lang="en-US" altLang="en-US" sz="2000" dirty="0" smtClean="0"/>
              <a:t>, </a:t>
            </a:r>
            <a:r>
              <a:rPr lang="en-US" altLang="en-US" sz="2000" dirty="0" err="1"/>
              <a:t>bisa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juga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luar</a:t>
            </a:r>
            <a:r>
              <a:rPr lang="en-US" altLang="en-US" sz="2000" dirty="0"/>
              <a:t> </a:t>
            </a:r>
            <a:r>
              <a:rPr lang="id-ID" altLang="en-US" sz="2000" dirty="0"/>
              <a:t>organisasi</a:t>
            </a:r>
            <a:r>
              <a:rPr lang="en-US" altLang="en-US" sz="2000" dirty="0"/>
              <a:t>, .</a:t>
            </a:r>
          </a:p>
          <a:p>
            <a:pPr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dirty="0" err="1"/>
              <a:t>Sumber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intern </a:t>
            </a:r>
            <a:r>
              <a:rPr lang="id-ID" altLang="en-US" sz="2000" dirty="0"/>
              <a:t>organisasi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dilakukan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mengacu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:</a:t>
            </a:r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dirty="0"/>
              <a:t>Data </a:t>
            </a:r>
            <a:r>
              <a:rPr lang="en-US" altLang="en-US" sz="2000" dirty="0" err="1"/>
              <a:t>histori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prestasi</a:t>
            </a:r>
            <a:r>
              <a:rPr lang="en-US" altLang="en-US" sz="2000" dirty="0"/>
              <a:t> </a:t>
            </a:r>
            <a:r>
              <a:rPr lang="id-ID" altLang="en-US" sz="2000" dirty="0" smtClean="0"/>
              <a:t>pegawai/</a:t>
            </a:r>
            <a:r>
              <a:rPr lang="en-US" altLang="en-US" sz="2000" dirty="0" err="1" smtClean="0"/>
              <a:t>karyawan</a:t>
            </a:r>
            <a:endParaRPr lang="en-US" altLang="en-US" sz="2000" dirty="0"/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dirty="0"/>
              <a:t>Data </a:t>
            </a:r>
            <a:r>
              <a:rPr lang="en-US" altLang="en-US" sz="2000" dirty="0" err="1"/>
              <a:t>histori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karir</a:t>
            </a:r>
            <a:r>
              <a:rPr lang="en-US" altLang="en-US" sz="2000" dirty="0"/>
              <a:t> </a:t>
            </a:r>
            <a:r>
              <a:rPr lang="id-ID" altLang="en-US" sz="2000" dirty="0" smtClean="0"/>
              <a:t>pegawai/</a:t>
            </a:r>
            <a:r>
              <a:rPr lang="en-US" altLang="en-US" sz="2000" dirty="0" err="1" smtClean="0"/>
              <a:t>karyawan</a:t>
            </a:r>
            <a:endParaRPr lang="en-US" altLang="en-US" sz="2000" dirty="0"/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sz="2000" dirty="0"/>
              <a:t>Data </a:t>
            </a:r>
            <a:r>
              <a:rPr lang="en-US" altLang="en-US" sz="2000" dirty="0" err="1"/>
              <a:t>histori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pelatihan</a:t>
            </a:r>
            <a:r>
              <a:rPr lang="en-US" altLang="en-US" sz="2000" dirty="0"/>
              <a:t> </a:t>
            </a:r>
            <a:r>
              <a:rPr lang="id-ID" altLang="en-US" sz="2000" dirty="0" smtClean="0"/>
              <a:t>pegawai/</a:t>
            </a:r>
            <a:r>
              <a:rPr lang="en-US" altLang="en-US" sz="2000" dirty="0" err="1" smtClean="0"/>
              <a:t>karyawan</a:t>
            </a:r>
            <a:endParaRPr lang="en-US" altLang="en-US" sz="2000" dirty="0"/>
          </a:p>
          <a:p>
            <a:pPr marL="457200" lvl="1" indent="0" eaLnBrk="0" hangingPunct="0">
              <a:lnSpc>
                <a:spcPct val="120000"/>
              </a:lnSpc>
              <a:spcBef>
                <a:spcPct val="40000"/>
              </a:spcBef>
            </a:pPr>
            <a:endParaRPr lang="en-US" altLang="en-US" sz="2000" dirty="0" smtClean="0"/>
          </a:p>
          <a:p>
            <a:pPr marL="457200" lvl="1" indent="0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sz="2000" dirty="0" smtClean="0"/>
              <a:t>Data </a:t>
            </a:r>
            <a:r>
              <a:rPr lang="en-US" altLang="en-US" sz="2000" dirty="0" err="1" smtClean="0"/>
              <a:t>tersebut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sebagai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menilai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apakah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kualifikasi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pegawai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tsb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cocok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kebutuhan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promosi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jabatan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tidak</a:t>
            </a:r>
            <a:endParaRPr lang="en-US" altLang="en-US" sz="2000" noProof="1"/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7" name="Line 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69620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dirty="0" err="1"/>
              <a:t>Pencarian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baru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promosi</a:t>
            </a:r>
            <a:r>
              <a:rPr lang="en-US" altLang="en-US" dirty="0"/>
              <a:t> </a:t>
            </a:r>
            <a:r>
              <a:rPr lang="en-US" altLang="en-US" dirty="0" err="1"/>
              <a:t>jabatan</a:t>
            </a:r>
            <a:r>
              <a:rPr lang="en-US" altLang="en-US" dirty="0"/>
              <a:t> 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sumber</a:t>
            </a:r>
            <a:r>
              <a:rPr lang="en-US" altLang="en-US" dirty="0"/>
              <a:t> intern </a:t>
            </a:r>
            <a:r>
              <a:rPr lang="id-ID" altLang="en-US" dirty="0"/>
              <a:t>organisasi</a:t>
            </a:r>
            <a:r>
              <a:rPr lang="en-US" altLang="en-US" dirty="0"/>
              <a:t>, </a:t>
            </a:r>
            <a:r>
              <a:rPr lang="en-US" altLang="en-US" dirty="0" err="1" smtClean="0"/>
              <a:t>dilakukan</a:t>
            </a:r>
            <a:r>
              <a:rPr lang="en-US" altLang="en-US" dirty="0" smtClean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 : </a:t>
            </a:r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Job posting</a:t>
            </a:r>
            <a:r>
              <a:rPr lang="en-US" altLang="en-US" dirty="0"/>
              <a:t> : </a:t>
            </a:r>
            <a:r>
              <a:rPr lang="en-US" altLang="en-US" dirty="0" err="1"/>
              <a:t>membuka</a:t>
            </a:r>
            <a:r>
              <a:rPr lang="en-US" altLang="en-US" dirty="0"/>
              <a:t> </a:t>
            </a:r>
            <a:r>
              <a:rPr lang="en-US" altLang="en-US" dirty="0" err="1"/>
              <a:t>pengumuman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lowongan</a:t>
            </a:r>
            <a:r>
              <a:rPr lang="en-US" altLang="en-US" dirty="0"/>
              <a:t> </a:t>
            </a:r>
            <a:r>
              <a:rPr lang="en-US" altLang="en-US" dirty="0" err="1"/>
              <a:t>jabatan</a:t>
            </a:r>
            <a:r>
              <a:rPr lang="en-US" altLang="en-US" dirty="0"/>
              <a:t> </a:t>
            </a:r>
            <a:r>
              <a:rPr lang="en-US" altLang="en-US" dirty="0" err="1" smtClean="0"/>
              <a:t>baru</a:t>
            </a:r>
            <a:r>
              <a:rPr lang="en-US" altLang="en-US" dirty="0" smtClean="0"/>
              <a:t>, </a:t>
            </a:r>
            <a:r>
              <a:rPr lang="en-US" altLang="en-US" dirty="0" err="1"/>
              <a:t>disertai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kualifikasi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persyaratan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. </a:t>
            </a:r>
            <a:r>
              <a:rPr lang="en-US" altLang="en-US" dirty="0" err="1" smtClean="0"/>
              <a:t>Pegawa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smtClean="0"/>
              <a:t>yang </a:t>
            </a:r>
            <a:r>
              <a:rPr lang="en-US" altLang="en-US" dirty="0" err="1"/>
              <a:t>merasa</a:t>
            </a:r>
            <a:r>
              <a:rPr lang="en-US" altLang="en-US" dirty="0"/>
              <a:t> </a:t>
            </a:r>
            <a:r>
              <a:rPr lang="en-US" altLang="en-US" dirty="0" err="1"/>
              <a:t>memenuhi</a:t>
            </a:r>
            <a:r>
              <a:rPr lang="en-US" altLang="en-US" dirty="0"/>
              <a:t> </a:t>
            </a:r>
            <a:r>
              <a:rPr lang="en-US" altLang="en-US" dirty="0" err="1"/>
              <a:t>kualifikasinya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 smtClean="0"/>
              <a:t>mendaftar</a:t>
            </a:r>
            <a:endParaRPr lang="en-US" altLang="en-US" dirty="0" smtClean="0"/>
          </a:p>
          <a:p>
            <a:pPr marL="457200" lvl="1" indent="0" eaLnBrk="0" hangingPunct="0">
              <a:lnSpc>
                <a:spcPct val="120000"/>
              </a:lnSpc>
              <a:spcBef>
                <a:spcPct val="40000"/>
              </a:spcBef>
            </a:pPr>
            <a:r>
              <a:rPr lang="en-US" altLang="en-US" dirty="0" err="1"/>
              <a:t>Selanjutnya</a:t>
            </a:r>
            <a:r>
              <a:rPr lang="en-US" altLang="en-US" dirty="0"/>
              <a:t>, </a:t>
            </a:r>
            <a:r>
              <a:rPr lang="en-US" altLang="en-US" dirty="0" err="1"/>
              <a:t>bagian</a:t>
            </a:r>
            <a:r>
              <a:rPr lang="en-US" altLang="en-US" dirty="0"/>
              <a:t> SDM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proses </a:t>
            </a:r>
            <a:r>
              <a:rPr lang="en-US" altLang="en-US" dirty="0" err="1"/>
              <a:t>seleksi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para</a:t>
            </a:r>
            <a:r>
              <a:rPr lang="en-US" altLang="en-US" dirty="0"/>
              <a:t> </a:t>
            </a:r>
            <a:r>
              <a:rPr lang="en-US" altLang="en-US" dirty="0" err="1"/>
              <a:t>pelamar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endParaRPr lang="en-US" altLang="en-US" noProof="1"/>
          </a:p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277509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6553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Memenuhi Kebutuhan SDM dari Dalam (internal)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Line 3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8077200" cy="2710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0" hangingPunct="0">
              <a:lnSpc>
                <a:spcPct val="120000"/>
              </a:lnSpc>
              <a:spcBef>
                <a:spcPct val="40000"/>
              </a:spcBef>
              <a:buFontTx/>
              <a:buChar char="•"/>
            </a:pP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Ketersediaan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tenaga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kerja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pada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bidang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yang </a:t>
            </a:r>
            <a:r>
              <a:rPr lang="en-US" alt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dicari</a:t>
            </a: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yang </a:t>
            </a:r>
            <a:r>
              <a:rPr lang="en-US" altLang="en-US" dirty="0" err="1"/>
              <a:t>dicari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yang </a:t>
            </a:r>
            <a:r>
              <a:rPr lang="en-US" altLang="en-US" dirty="0" err="1"/>
              <a:t>tergolong</a:t>
            </a:r>
            <a:r>
              <a:rPr lang="en-US" altLang="en-US" dirty="0"/>
              <a:t> </a:t>
            </a:r>
            <a:r>
              <a:rPr lang="en-US" altLang="en-US" dirty="0" err="1"/>
              <a:t>langka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</a:t>
            </a:r>
            <a:r>
              <a:rPr lang="id-ID" altLang="en-US" dirty="0" smtClean="0"/>
              <a:t>organisasi</a:t>
            </a:r>
            <a:r>
              <a:rPr lang="en-US" altLang="en-US" dirty="0" smtClean="0"/>
              <a:t> </a:t>
            </a:r>
            <a:r>
              <a:rPr lang="en-US" altLang="en-US" dirty="0" err="1"/>
              <a:t>akan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sulit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memenuhi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id-ID" altLang="en-US" dirty="0" smtClean="0"/>
              <a:t>pegawainya</a:t>
            </a:r>
            <a:r>
              <a:rPr lang="en-US" altLang="en-US" dirty="0" smtClean="0"/>
              <a:t>. </a:t>
            </a:r>
            <a:r>
              <a:rPr lang="en-US" altLang="en-US" dirty="0" err="1"/>
              <a:t>Misal</a:t>
            </a:r>
            <a:r>
              <a:rPr lang="en-US" altLang="en-US" dirty="0"/>
              <a:t>,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r>
              <a:rPr lang="en-US" altLang="en-US" dirty="0"/>
              <a:t>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,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bidang</a:t>
            </a:r>
            <a:r>
              <a:rPr lang="en-US" altLang="en-US" dirty="0"/>
              <a:t> </a:t>
            </a:r>
            <a:r>
              <a:rPr lang="en-US" altLang="en-US" i="1" dirty="0" smtClean="0"/>
              <a:t>cellular engineering</a:t>
            </a:r>
            <a:r>
              <a:rPr lang="en-US" altLang="en-US" dirty="0"/>
              <a:t>. </a:t>
            </a:r>
            <a:endParaRPr lang="en-US" altLang="en-US" dirty="0" smtClean="0"/>
          </a:p>
        </p:txBody>
      </p:sp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838200" y="304800"/>
            <a:ext cx="65532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Memenuhi Kebutuhan SDM dari Luar (eksternal)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19200"/>
            <a:ext cx="7158038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dirty="0" err="1" smtClean="0">
                <a:latin typeface="Segoe UI Light" pitchFamily="34" charset="0"/>
              </a:rPr>
              <a:t>Perencanaan</a:t>
            </a:r>
            <a:r>
              <a:rPr lang="en-US" b="1" dirty="0" smtClean="0">
                <a:latin typeface="Segoe UI Light" pitchFamily="34" charset="0"/>
              </a:rPr>
              <a:t> SDM</a:t>
            </a:r>
            <a:endParaRPr lang="en-US" b="1" dirty="0" smtClean="0">
              <a:solidFill>
                <a:srgbClr val="FF0000"/>
              </a:solidFill>
              <a:latin typeface="Segoe UI Light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362200"/>
            <a:ext cx="7848600" cy="327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>
                <a:latin typeface="Segoe UI Light" pitchFamily="34" charset="0"/>
              </a:rPr>
              <a:t>Organisasi selalu dihadapkan pada perubahan (internal &amp; ekternal)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>
                <a:latin typeface="Segoe UI Light" pitchFamily="34" charset="0"/>
              </a:rPr>
              <a:t>Organisasi, mau tak mau harus mengelola perubahan agar dapat terus tumbuh dan berkembang</a:t>
            </a:r>
          </a:p>
          <a:p>
            <a:pPr marL="360363" indent="-3603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dirty="0" smtClean="0">
                <a:latin typeface="Segoe UI Light" pitchFamily="34" charset="0"/>
              </a:rPr>
              <a:t>Perubahan  - </a:t>
            </a:r>
            <a:r>
              <a:rPr lang="en-US" dirty="0" err="1" smtClean="0">
                <a:latin typeface="Segoe UI Light" pitchFamily="34" charset="0"/>
              </a:rPr>
              <a:t>P</a:t>
            </a:r>
            <a:r>
              <a:rPr lang="en-US" i="1" dirty="0" err="1" smtClean="0">
                <a:latin typeface="Segoe UI Light" pitchFamily="34" charset="0"/>
              </a:rPr>
              <a:t>erencanaan</a:t>
            </a:r>
            <a:r>
              <a:rPr lang="en-US" i="1" dirty="0" smtClean="0">
                <a:latin typeface="Segoe UI Light" pitchFamily="34" charset="0"/>
              </a:rPr>
              <a:t> SDM</a:t>
            </a:r>
            <a:endParaRPr lang="id-ID" i="1" dirty="0" smtClean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7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5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3124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1752600" y="2971800"/>
            <a:ext cx="6934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en-US" altLang="en-US" sz="4000" b="1" dirty="0" err="1" smtClean="0">
                <a:solidFill>
                  <a:schemeClr val="bg1"/>
                </a:solidFill>
              </a:rPr>
              <a:t>Tahapan</a:t>
            </a:r>
            <a:r>
              <a:rPr lang="en-US" altLang="en-US" sz="4000" b="1" dirty="0" smtClean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dalam</a:t>
            </a:r>
            <a:r>
              <a:rPr lang="en-US" altLang="en-US" sz="4000" b="1" dirty="0">
                <a:solidFill>
                  <a:schemeClr val="bg1"/>
                </a:solidFill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</a:rPr>
              <a:t>Perencanan</a:t>
            </a:r>
            <a:r>
              <a:rPr lang="en-US" altLang="en-US" sz="4000" b="1" dirty="0">
                <a:solidFill>
                  <a:schemeClr val="bg1"/>
                </a:solidFill>
              </a:rPr>
              <a:t> SDM</a:t>
            </a:r>
            <a:endParaRPr lang="en-US" alt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8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1" name="Text Box 3"/>
          <p:cNvSpPr txBox="1">
            <a:spLocks noChangeArrowheads="1"/>
          </p:cNvSpPr>
          <p:nvPr/>
        </p:nvSpPr>
        <p:spPr bwMode="auto">
          <a:xfrm>
            <a:off x="2955925" y="1543050"/>
            <a:ext cx="1981200" cy="584775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</a:t>
            </a:r>
            <a:r>
              <a:rPr lang="en-US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id-ID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Organisasi</a:t>
            </a:r>
            <a:endParaRPr lang="en-US" altLang="en-US" sz="1600" b="1" noProof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1797050" y="2901950"/>
            <a:ext cx="1844675" cy="107950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/>
              <a:t>SDM seperti apa yang kita butuhkan?</a:t>
            </a:r>
          </a:p>
          <a:p>
            <a:pPr algn="ctr" eaLnBrk="0" hangingPunct="0"/>
            <a:endParaRPr lang="en-US" altLang="en-US" sz="1600" noProof="1"/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4327525" y="2914650"/>
            <a:ext cx="1844675" cy="830997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 dirty="0"/>
              <a:t>SDM </a:t>
            </a:r>
            <a:r>
              <a:rPr lang="en-US" altLang="en-US" sz="1600" dirty="0" err="1"/>
              <a:t>seperti</a:t>
            </a:r>
            <a:r>
              <a:rPr lang="en-US" altLang="en-US" sz="1600" dirty="0"/>
              <a:t> </a:t>
            </a:r>
            <a:r>
              <a:rPr lang="en-US" altLang="en-US" sz="1600" dirty="0" err="1"/>
              <a:t>apa</a:t>
            </a:r>
            <a:r>
              <a:rPr lang="en-US" altLang="en-US" sz="1600" dirty="0"/>
              <a:t> yang </a:t>
            </a:r>
            <a:r>
              <a:rPr lang="en-US" altLang="en-US" sz="1600" dirty="0" err="1"/>
              <a:t>tersedia</a:t>
            </a:r>
            <a:r>
              <a:rPr lang="en-US" altLang="en-US" sz="1600" dirty="0"/>
              <a:t> </a:t>
            </a:r>
            <a:r>
              <a:rPr lang="en-US" altLang="en-US" sz="1600" dirty="0" err="1"/>
              <a:t>dalam</a:t>
            </a:r>
            <a:r>
              <a:rPr lang="en-US" altLang="en-US" sz="1600" dirty="0"/>
              <a:t> </a:t>
            </a:r>
            <a:r>
              <a:rPr lang="id-ID" altLang="en-US" sz="1600" dirty="0" smtClean="0"/>
              <a:t>organisasi</a:t>
            </a:r>
            <a:r>
              <a:rPr lang="en-US" altLang="en-US" sz="1600" dirty="0" smtClean="0"/>
              <a:t>?</a:t>
            </a:r>
            <a:endParaRPr lang="en-US" altLang="en-US" sz="1600" noProof="1"/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3108325" y="4362450"/>
            <a:ext cx="1844675" cy="59055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/>
              <a:t>Apakah ada kesesuaian?</a:t>
            </a:r>
            <a:endParaRPr lang="en-US" altLang="en-US" sz="1600" noProof="1"/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2362200" y="4419600"/>
            <a:ext cx="4572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2574925" y="459105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 flipV="1">
            <a:off x="2574925" y="398145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4937125" y="45910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>
            <a:off x="2574925" y="253365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0" name="Line 12"/>
          <p:cNvSpPr>
            <a:spLocks noChangeShapeType="1"/>
          </p:cNvSpPr>
          <p:nvPr/>
        </p:nvSpPr>
        <p:spPr bwMode="auto">
          <a:xfrm flipV="1">
            <a:off x="3946525" y="2152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1" name="Line 13"/>
          <p:cNvSpPr>
            <a:spLocks noChangeShapeType="1"/>
          </p:cNvSpPr>
          <p:nvPr/>
        </p:nvSpPr>
        <p:spPr bwMode="auto">
          <a:xfrm>
            <a:off x="5394325" y="2533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2" name="Line 14"/>
          <p:cNvSpPr>
            <a:spLocks noChangeShapeType="1"/>
          </p:cNvSpPr>
          <p:nvPr/>
        </p:nvSpPr>
        <p:spPr bwMode="auto">
          <a:xfrm flipV="1">
            <a:off x="2574925" y="2533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 flipV="1">
            <a:off x="54102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2590800" y="5486400"/>
            <a:ext cx="2835275" cy="10795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/>
              <a:t>Jika tidak ada, tipe SDM seperti apa yang perlu kita rekrut, dan bagaimana cara merekrut mereka?</a:t>
            </a:r>
            <a:endParaRPr lang="en-US" altLang="en-US" sz="1600" noProof="1"/>
          </a:p>
        </p:txBody>
      </p:sp>
      <p:sp>
        <p:nvSpPr>
          <p:cNvPr id="242705" name="Line 17"/>
          <p:cNvSpPr>
            <a:spLocks noChangeShapeType="1"/>
          </p:cNvSpPr>
          <p:nvPr/>
        </p:nvSpPr>
        <p:spPr bwMode="auto">
          <a:xfrm>
            <a:off x="39624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6" name="Text Box 18"/>
          <p:cNvSpPr txBox="1">
            <a:spLocks noChangeArrowheads="1"/>
          </p:cNvSpPr>
          <p:nvPr/>
        </p:nvSpPr>
        <p:spPr bwMode="auto">
          <a:xfrm>
            <a:off x="381000" y="1905000"/>
            <a:ext cx="1844675" cy="590550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1600" dirty="0" err="1" smtClean="0">
                <a:solidFill>
                  <a:schemeClr val="bg1"/>
                </a:solidFill>
              </a:rPr>
              <a:t>Analis</a:t>
            </a:r>
            <a:r>
              <a:rPr lang="id-ID" altLang="en-US" sz="1600" dirty="0" smtClean="0">
                <a:solidFill>
                  <a:schemeClr val="bg1"/>
                </a:solidFill>
              </a:rPr>
              <a:t>is</a:t>
            </a:r>
            <a:r>
              <a:rPr lang="en-US" altLang="en-US" sz="1600" dirty="0" smtClean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jabatan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algn="ctr" eaLnBrk="0" hangingPunct="0"/>
            <a:endParaRPr lang="en-US" altLang="en-US" sz="1600" noProof="1">
              <a:solidFill>
                <a:schemeClr val="bg1"/>
              </a:solidFill>
            </a:endParaRPr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>
            <a:off x="1143000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>
            <a:off x="11430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09" name="Text Box 21"/>
          <p:cNvSpPr txBox="1">
            <a:spLocks noChangeArrowheads="1"/>
          </p:cNvSpPr>
          <p:nvPr/>
        </p:nvSpPr>
        <p:spPr bwMode="auto">
          <a:xfrm>
            <a:off x="6705600" y="2895600"/>
            <a:ext cx="1752600" cy="1323439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4625" indent="-174625" eaLnBrk="0" hangingPunct="0">
              <a:buFontTx/>
              <a:buChar char="•"/>
              <a:tabLst>
                <a:tab pos="174625" algn="l"/>
              </a:tabLst>
            </a:pPr>
            <a:r>
              <a:rPr lang="en-US" altLang="en-US" sz="1600" dirty="0" smtClean="0">
                <a:solidFill>
                  <a:schemeClr val="bg1"/>
                </a:solidFill>
              </a:rPr>
              <a:t>Data </a:t>
            </a:r>
            <a:r>
              <a:rPr lang="en-US" altLang="en-US" sz="1600" dirty="0" err="1">
                <a:solidFill>
                  <a:schemeClr val="bg1"/>
                </a:solidFill>
              </a:rPr>
              <a:t>Kinerja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dan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en-US" altLang="en-US" sz="1600" dirty="0" err="1">
                <a:solidFill>
                  <a:schemeClr val="bg1"/>
                </a:solidFill>
              </a:rPr>
              <a:t>Prestasi</a:t>
            </a:r>
            <a:r>
              <a:rPr lang="en-US" altLang="en-US" sz="1600" dirty="0">
                <a:solidFill>
                  <a:schemeClr val="bg1"/>
                </a:solidFill>
              </a:rPr>
              <a:t> </a:t>
            </a:r>
            <a:r>
              <a:rPr lang="id-ID" altLang="en-US" sz="1600" dirty="0" smtClean="0">
                <a:solidFill>
                  <a:schemeClr val="bg1"/>
                </a:solidFill>
              </a:rPr>
              <a:t>Pegawai</a:t>
            </a:r>
            <a:endParaRPr lang="en-US" altLang="en-US" sz="1600" dirty="0">
              <a:solidFill>
                <a:schemeClr val="bg1"/>
              </a:solidFill>
            </a:endParaRPr>
          </a:p>
          <a:p>
            <a:pPr marL="174625" indent="-174625" eaLnBrk="0" hangingPunct="0">
              <a:buFontTx/>
              <a:buChar char="•"/>
              <a:tabLst>
                <a:tab pos="174625" algn="l"/>
              </a:tabLst>
            </a:pPr>
            <a:r>
              <a:rPr lang="en-US" altLang="en-US" sz="1600" dirty="0" smtClean="0">
                <a:solidFill>
                  <a:schemeClr val="bg1"/>
                </a:solidFill>
              </a:rPr>
              <a:t>Data </a:t>
            </a:r>
            <a:r>
              <a:rPr lang="en-US" altLang="en-US" sz="1600" dirty="0" err="1" smtClean="0">
                <a:solidFill>
                  <a:schemeClr val="bg1"/>
                </a:solidFill>
              </a:rPr>
              <a:t>Pelatihan</a:t>
            </a:r>
            <a:r>
              <a:rPr lang="id-ID" altLang="en-US" sz="1600" dirty="0">
                <a:solidFill>
                  <a:schemeClr val="bg1"/>
                </a:solidFill>
              </a:rPr>
              <a:t> </a:t>
            </a:r>
            <a:r>
              <a:rPr lang="id-ID" altLang="en-US" sz="1600" dirty="0" smtClean="0">
                <a:solidFill>
                  <a:schemeClr val="bg1"/>
                </a:solidFill>
              </a:rPr>
              <a:t>Pegawai</a:t>
            </a:r>
            <a:endParaRPr lang="en-US" altLang="en-US" sz="1600" noProof="1">
              <a:solidFill>
                <a:schemeClr val="bg1"/>
              </a:solidFill>
            </a:endParaRPr>
          </a:p>
        </p:txBody>
      </p:sp>
      <p:sp>
        <p:nvSpPr>
          <p:cNvPr id="242710" name="Line 22"/>
          <p:cNvSpPr>
            <a:spLocks noChangeShapeType="1"/>
          </p:cNvSpPr>
          <p:nvPr/>
        </p:nvSpPr>
        <p:spPr bwMode="auto">
          <a:xfrm flipH="1">
            <a:off x="6172200" y="3429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822325" y="152400"/>
            <a:ext cx="6340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Kerja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87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ext Box 2"/>
          <p:cNvSpPr txBox="1">
            <a:spLocks noChangeArrowheads="1"/>
          </p:cNvSpPr>
          <p:nvPr/>
        </p:nvSpPr>
        <p:spPr bwMode="auto">
          <a:xfrm>
            <a:off x="990600" y="1676400"/>
            <a:ext cx="2590800" cy="2677656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 dirty="0" err="1" smtClean="0">
                <a:solidFill>
                  <a:schemeClr val="bg1"/>
                </a:solidFill>
              </a:rPr>
              <a:t>Strategi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id-ID" altLang="en-US" sz="2800" dirty="0" smtClean="0">
                <a:solidFill>
                  <a:schemeClr val="bg1"/>
                </a:solidFill>
              </a:rPr>
              <a:t>Organisasi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>
              <a:solidFill>
                <a:schemeClr val="bg1"/>
              </a:solidFill>
            </a:endParaRPr>
          </a:p>
        </p:txBody>
      </p:sp>
      <p:sp>
        <p:nvSpPr>
          <p:cNvPr id="256022" name="Text Box 22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 Kerja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23" name="Text Box 23"/>
          <p:cNvSpPr txBox="1">
            <a:spLocks noChangeArrowheads="1"/>
          </p:cNvSpPr>
          <p:nvPr/>
        </p:nvSpPr>
        <p:spPr bwMode="auto">
          <a:xfrm>
            <a:off x="4038600" y="1600200"/>
            <a:ext cx="4648200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Arah</a:t>
            </a:r>
            <a:r>
              <a:rPr lang="en-US" altLang="en-US" dirty="0"/>
              <a:t> </a:t>
            </a:r>
            <a:r>
              <a:rPr lang="en-US" altLang="en-US" dirty="0" err="1"/>
              <a:t>strategi</a:t>
            </a:r>
            <a:r>
              <a:rPr lang="en-US" altLang="en-US" dirty="0"/>
              <a:t> </a:t>
            </a:r>
            <a:r>
              <a:rPr lang="id-ID" altLang="en-US" dirty="0" smtClean="0"/>
              <a:t>organisasi </a:t>
            </a:r>
            <a:r>
              <a:rPr lang="en-US" altLang="en-US" dirty="0" err="1" smtClean="0"/>
              <a:t>memberikan</a:t>
            </a:r>
            <a:r>
              <a:rPr lang="en-US" altLang="en-US" dirty="0" smtClean="0"/>
              <a:t> </a:t>
            </a:r>
            <a:r>
              <a:rPr lang="en-US" altLang="en-US" dirty="0" err="1"/>
              <a:t>acuan</a:t>
            </a:r>
            <a:r>
              <a:rPr lang="en-US" altLang="en-US" dirty="0"/>
              <a:t> </a:t>
            </a:r>
            <a:r>
              <a:rPr lang="en-US" altLang="en-US" dirty="0" err="1"/>
              <a:t>mengenai</a:t>
            </a:r>
            <a:r>
              <a:rPr lang="en-US" altLang="en-US" dirty="0"/>
              <a:t> </a:t>
            </a:r>
            <a:r>
              <a:rPr lang="en-US" altLang="en-US" dirty="0" err="1"/>
              <a:t>profil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kebutuhan</a:t>
            </a:r>
            <a:r>
              <a:rPr lang="en-US" altLang="en-US" dirty="0"/>
              <a:t> </a:t>
            </a:r>
            <a:r>
              <a:rPr lang="en-US" altLang="en-US" dirty="0" err="1"/>
              <a:t>pegawai</a:t>
            </a:r>
            <a:r>
              <a:rPr lang="en-US" altLang="en-US" dirty="0"/>
              <a:t> yang </a:t>
            </a:r>
            <a:r>
              <a:rPr lang="en-US" altLang="en-US" dirty="0" err="1"/>
              <a:t>perlu</a:t>
            </a:r>
            <a:r>
              <a:rPr lang="en-US" altLang="en-US" dirty="0"/>
              <a:t> </a:t>
            </a:r>
            <a:r>
              <a:rPr lang="en-US" altLang="en-US" dirty="0" err="1" smtClean="0"/>
              <a:t>dipenuhi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strateginya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berfokus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pertumbuhan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ekspansi</a:t>
            </a:r>
            <a:r>
              <a:rPr lang="en-US" altLang="en-US" dirty="0"/>
              <a:t>, </a:t>
            </a:r>
            <a:r>
              <a:rPr lang="en-US" altLang="en-US" dirty="0" err="1"/>
              <a:t>maka</a:t>
            </a:r>
            <a:r>
              <a:rPr lang="en-US" altLang="en-US" dirty="0"/>
              <a:t> proses </a:t>
            </a:r>
            <a:r>
              <a:rPr lang="en-US" altLang="en-US" dirty="0" err="1"/>
              <a:t>rekrutmen</a:t>
            </a:r>
            <a:r>
              <a:rPr lang="en-US" altLang="en-US" dirty="0"/>
              <a:t>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segera</a:t>
            </a:r>
            <a:r>
              <a:rPr lang="en-US" altLang="en-US" dirty="0"/>
              <a:t> </a:t>
            </a:r>
            <a:r>
              <a:rPr lang="en-US" altLang="en-US" dirty="0" err="1"/>
              <a:t>dilakukan</a:t>
            </a:r>
            <a:r>
              <a:rPr lang="en-US" altLang="en-US" dirty="0"/>
              <a:t>.</a:t>
            </a:r>
            <a:endParaRPr lang="en-US" altLang="en-US" noProof="1"/>
          </a:p>
        </p:txBody>
      </p:sp>
      <p:sp>
        <p:nvSpPr>
          <p:cNvPr id="256024" name="Line 24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2514600" cy="2152650"/>
          </a:xfrm>
          <a:prstGeom prst="rect">
            <a:avLst/>
          </a:prstGeom>
          <a:solidFill>
            <a:srgbClr val="99CC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/>
              <a:t>SDM seperti apa yang kita butuhkan?</a:t>
            </a: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/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>
            <a:off x="822325" y="152400"/>
            <a:ext cx="634047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Kerja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id-ID" alt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alt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>
            <a:off x="4038600" y="1600200"/>
            <a:ext cx="46482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/>
              <a:t>Dari </a:t>
            </a:r>
            <a:r>
              <a:rPr lang="en-US" altLang="en-US" dirty="0" err="1"/>
              <a:t>arah</a:t>
            </a:r>
            <a:r>
              <a:rPr lang="en-US" altLang="en-US" dirty="0"/>
              <a:t> </a:t>
            </a:r>
            <a:r>
              <a:rPr lang="en-US" altLang="en-US" dirty="0" err="1"/>
              <a:t>strategi</a:t>
            </a:r>
            <a:r>
              <a:rPr lang="en-US" altLang="en-US" dirty="0"/>
              <a:t> </a:t>
            </a:r>
            <a:r>
              <a:rPr lang="id-ID" altLang="en-US" dirty="0" smtClean="0"/>
              <a:t>organisasi</a:t>
            </a:r>
            <a:r>
              <a:rPr lang="en-US" altLang="en-US" dirty="0" smtClean="0"/>
              <a:t>, </a:t>
            </a:r>
            <a:r>
              <a:rPr lang="id-ID" altLang="en-US" dirty="0" smtClean="0"/>
              <a:t>diketahui</a:t>
            </a:r>
            <a:r>
              <a:rPr lang="en-US" altLang="en-US" dirty="0" smtClean="0"/>
              <a:t> </a:t>
            </a:r>
            <a:r>
              <a:rPr lang="en-US" altLang="en-US" dirty="0"/>
              <a:t>SDM </a:t>
            </a:r>
            <a:r>
              <a:rPr lang="en-US" altLang="en-US" dirty="0" err="1"/>
              <a:t>seperti</a:t>
            </a:r>
            <a:r>
              <a:rPr lang="en-US" altLang="en-US" dirty="0"/>
              <a:t> </a:t>
            </a:r>
            <a:r>
              <a:rPr lang="en-US" altLang="en-US" dirty="0" err="1"/>
              <a:t>apa</a:t>
            </a:r>
            <a:r>
              <a:rPr lang="en-US" altLang="en-US" dirty="0"/>
              <a:t> yang </a:t>
            </a:r>
            <a:r>
              <a:rPr lang="en-US" altLang="en-US" dirty="0" err="1"/>
              <a:t>dibutuhkan</a:t>
            </a:r>
            <a:r>
              <a:rPr lang="en-US" altLang="en-US" dirty="0"/>
              <a:t>,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 smtClean="0"/>
              <a:t>segi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Jumlah</a:t>
            </a:r>
            <a:r>
              <a:rPr lang="en-US" altLang="en-US" dirty="0"/>
              <a:t> per </a:t>
            </a:r>
            <a:r>
              <a:rPr lang="en-US" altLang="en-US" dirty="0" err="1"/>
              <a:t>posisi</a:t>
            </a:r>
            <a:r>
              <a:rPr lang="en-US" altLang="en-US" dirty="0"/>
              <a:t> yang </a:t>
            </a:r>
            <a:r>
              <a:rPr lang="en-US" altLang="en-US" dirty="0" err="1"/>
              <a:t>diperlukan</a:t>
            </a:r>
            <a:endParaRPr lang="en-US" altLang="en-US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Kualitas</a:t>
            </a:r>
            <a:r>
              <a:rPr lang="en-US" altLang="en-US" dirty="0"/>
              <a:t>/</a:t>
            </a:r>
            <a:r>
              <a:rPr lang="en-US" altLang="en-US" dirty="0" err="1"/>
              <a:t>kualifikasi</a:t>
            </a:r>
            <a:endParaRPr lang="en-US" altLang="en-US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pekerjaan</a:t>
            </a:r>
            <a:r>
              <a:rPr lang="en-US" altLang="en-US" dirty="0"/>
              <a:t>/</a:t>
            </a:r>
            <a:r>
              <a:rPr lang="en-US" altLang="en-US" dirty="0" err="1"/>
              <a:t>posisi</a:t>
            </a:r>
            <a:r>
              <a:rPr lang="en-US" altLang="en-US" dirty="0"/>
              <a:t> </a:t>
            </a:r>
            <a:endParaRPr lang="en-US" altLang="en-US" noProof="1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ext Box 2"/>
          <p:cNvSpPr txBox="1">
            <a:spLocks noChangeArrowheads="1"/>
          </p:cNvSpPr>
          <p:nvPr/>
        </p:nvSpPr>
        <p:spPr bwMode="auto">
          <a:xfrm>
            <a:off x="838200" y="1752600"/>
            <a:ext cx="2514600" cy="2763834"/>
          </a:xfrm>
          <a:prstGeom prst="rect">
            <a:avLst/>
          </a:prstGeom>
          <a:solidFill>
            <a:srgbClr val="99CC00"/>
          </a:solidFill>
          <a:ln>
            <a:noFill/>
          </a:ln>
          <a:effectLst>
            <a:prstShdw prst="shdw17" dist="17961" dir="2700000">
              <a:srgbClr val="99CC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dirty="0"/>
              <a:t>SDM </a:t>
            </a:r>
            <a:r>
              <a:rPr lang="en-US" altLang="en-US" sz="2800" dirty="0" err="1"/>
              <a:t>seperti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apa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tersedia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id-ID" altLang="en-US" sz="2800" dirty="0" smtClean="0"/>
              <a:t>organisasi</a:t>
            </a:r>
            <a:r>
              <a:rPr lang="en-US" altLang="en-US" sz="2800" dirty="0" smtClean="0"/>
              <a:t>?</a:t>
            </a:r>
            <a:endParaRPr lang="en-US" altLang="en-US" sz="2800" noProof="1"/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/>
          </a:p>
        </p:txBody>
      </p:sp>
      <p:sp>
        <p:nvSpPr>
          <p:cNvPr id="258051" name="Text Box 3"/>
          <p:cNvSpPr txBox="1">
            <a:spLocks noChangeArrowheads="1"/>
          </p:cNvSpPr>
          <p:nvPr/>
        </p:nvSpPr>
        <p:spPr bwMode="auto">
          <a:xfrm>
            <a:off x="822325" y="152400"/>
            <a:ext cx="6340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Kerja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Perencanaan</a:t>
            </a:r>
            <a:r>
              <a:rPr lang="en-US" alt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648200" cy="462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200" dirty="0" err="1"/>
              <a:t>Melalui</a:t>
            </a:r>
            <a:r>
              <a:rPr lang="en-US" altLang="en-US" sz="2200" dirty="0"/>
              <a:t> audit SDM </a:t>
            </a:r>
            <a:r>
              <a:rPr lang="en-US" altLang="en-US" sz="2200" dirty="0" err="1"/>
              <a:t>bisa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diketahui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profil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jumlah</a:t>
            </a:r>
            <a:r>
              <a:rPr lang="en-US" altLang="en-US" sz="2200" dirty="0"/>
              <a:t> SDM yang </a:t>
            </a:r>
            <a:r>
              <a:rPr lang="en-US" altLang="en-US" sz="2200" dirty="0" err="1"/>
              <a:t>tersedia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dalam</a:t>
            </a:r>
            <a:r>
              <a:rPr lang="en-US" altLang="en-US" sz="2200" dirty="0"/>
              <a:t> </a:t>
            </a:r>
            <a:r>
              <a:rPr lang="id-ID" altLang="en-US" sz="2200" dirty="0" smtClean="0"/>
              <a:t>organisasi</a:t>
            </a:r>
            <a:r>
              <a:rPr lang="en-US" altLang="en-US" sz="2200" dirty="0" smtClean="0"/>
              <a:t>. </a:t>
            </a:r>
            <a:endParaRPr lang="en-US" altLang="en-US" sz="2200" dirty="0"/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200" dirty="0"/>
              <a:t>Audit </a:t>
            </a:r>
            <a:r>
              <a:rPr lang="en-US" altLang="en-US" sz="2200" dirty="0" err="1"/>
              <a:t>ini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memanfaatkan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informasi</a:t>
            </a:r>
            <a:r>
              <a:rPr lang="en-US" altLang="en-US" sz="2200" dirty="0"/>
              <a:t> yang </a:t>
            </a:r>
            <a:r>
              <a:rPr lang="en-US" altLang="en-US" sz="2200" dirty="0" err="1"/>
              <a:t>diperoleh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melalui</a:t>
            </a:r>
            <a:r>
              <a:rPr lang="en-US" altLang="en-US" sz="2200" dirty="0" smtClean="0"/>
              <a:t>:</a:t>
            </a:r>
            <a:endParaRPr lang="en-US" altLang="en-US" sz="2200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200" dirty="0"/>
              <a:t>Data </a:t>
            </a:r>
            <a:r>
              <a:rPr lang="en-US" altLang="en-US" sz="2200" dirty="0" err="1"/>
              <a:t>evaluasi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kerja</a:t>
            </a:r>
            <a:endParaRPr lang="en-US" altLang="en-US" sz="2200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200" dirty="0"/>
              <a:t>Data </a:t>
            </a:r>
            <a:r>
              <a:rPr lang="en-US" altLang="en-US" sz="2200" dirty="0" err="1"/>
              <a:t>histori</a:t>
            </a:r>
            <a:r>
              <a:rPr lang="en-US" altLang="en-US" sz="2200" dirty="0"/>
              <a:t> </a:t>
            </a:r>
            <a:r>
              <a:rPr lang="en-US" altLang="en-US" sz="2200" dirty="0" err="1" smtClean="0"/>
              <a:t>jabatan</a:t>
            </a:r>
            <a:r>
              <a:rPr lang="en-US" altLang="en-US" sz="2200" dirty="0" smtClean="0"/>
              <a:t>/</a:t>
            </a:r>
            <a:r>
              <a:rPr lang="en-US" altLang="en-US" sz="2200" dirty="0" err="1" smtClean="0"/>
              <a:t>pengalaman</a:t>
            </a:r>
            <a:r>
              <a:rPr lang="en-US" altLang="en-US" sz="2200" dirty="0" smtClean="0"/>
              <a:t> </a:t>
            </a:r>
            <a:endParaRPr lang="en-US" altLang="en-US" sz="2200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sz="2200" dirty="0"/>
              <a:t>Data </a:t>
            </a:r>
            <a:r>
              <a:rPr lang="en-US" altLang="en-US" sz="2200" dirty="0" err="1"/>
              <a:t>histori</a:t>
            </a:r>
            <a:r>
              <a:rPr lang="en-US" altLang="en-US" sz="2200" dirty="0"/>
              <a:t> </a:t>
            </a:r>
            <a:r>
              <a:rPr lang="en-US" altLang="en-US" sz="2200" dirty="0" err="1"/>
              <a:t>pelatihan</a:t>
            </a:r>
            <a:endParaRPr lang="en-US" altLang="en-US" sz="2200" dirty="0"/>
          </a:p>
          <a:p>
            <a:pPr lvl="1"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endParaRPr lang="en-US" altLang="en-US" sz="2200" noProof="1"/>
          </a:p>
        </p:txBody>
      </p:sp>
      <p:sp>
        <p:nvSpPr>
          <p:cNvPr id="258053" name="Line 5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2590800" cy="2677656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 dirty="0" err="1" smtClean="0">
                <a:solidFill>
                  <a:schemeClr val="bg1"/>
                </a:solidFill>
              </a:rPr>
              <a:t>Analis</a:t>
            </a:r>
            <a:r>
              <a:rPr lang="id-ID" altLang="en-US" sz="2800" dirty="0" smtClean="0">
                <a:solidFill>
                  <a:schemeClr val="bg1"/>
                </a:solidFill>
              </a:rPr>
              <a:t>is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Jabatan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>
              <a:solidFill>
                <a:schemeClr val="bg1"/>
              </a:solidFill>
            </a:endParaRP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 Kerja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648200" cy="4191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lnSpc>
                <a:spcPct val="120000"/>
              </a:lnSpc>
              <a:spcBef>
                <a:spcPct val="30000"/>
              </a:spcBef>
            </a:pPr>
            <a:r>
              <a:rPr lang="af-ZA" altLang="en-US" dirty="0" smtClean="0"/>
              <a:t>Analis</a:t>
            </a:r>
            <a:r>
              <a:rPr lang="id-ID" altLang="en-US" dirty="0" smtClean="0"/>
              <a:t>is</a:t>
            </a:r>
            <a:r>
              <a:rPr lang="af-ZA" altLang="en-US" dirty="0" smtClean="0"/>
              <a:t> </a:t>
            </a:r>
            <a:r>
              <a:rPr lang="af-ZA" altLang="en-US" dirty="0"/>
              <a:t>Jabatan juga akan memberikan sejumlah informasi berharga, </a:t>
            </a:r>
            <a:r>
              <a:rPr lang="af-ZA" altLang="en-US" dirty="0" smtClean="0"/>
              <a:t>yakni</a:t>
            </a:r>
            <a:r>
              <a:rPr lang="id-ID" altLang="en-US" dirty="0" smtClean="0"/>
              <a:t>:</a:t>
            </a:r>
            <a:endParaRPr lang="af-ZA" altLang="en-US" dirty="0"/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f-ZA" altLang="en-US" dirty="0" smtClean="0"/>
              <a:t>memberikan </a:t>
            </a:r>
            <a:r>
              <a:rPr lang="af-ZA" altLang="en-US" dirty="0"/>
              <a:t>gambaran tentang tantangan yang bersumber dari lingkungan yang mempengaruhi pekerjaan para pekerja dalam organisasi.</a:t>
            </a:r>
            <a:r>
              <a:rPr lang="en-US" altLang="en-US" dirty="0"/>
              <a:t> </a:t>
            </a:r>
            <a:endParaRPr lang="en-US" altLang="en-US" noProof="1"/>
          </a:p>
        </p:txBody>
      </p:sp>
      <p:sp>
        <p:nvSpPr>
          <p:cNvPr id="304133" name="Line 5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2590800" cy="2677656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 dirty="0" err="1" smtClean="0">
                <a:solidFill>
                  <a:schemeClr val="bg1"/>
                </a:solidFill>
              </a:rPr>
              <a:t>Analis</a:t>
            </a:r>
            <a:r>
              <a:rPr lang="id-ID" altLang="en-US" sz="2800" dirty="0" smtClean="0">
                <a:solidFill>
                  <a:schemeClr val="bg1"/>
                </a:solidFill>
              </a:rPr>
              <a:t>is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Jabatan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>
              <a:solidFill>
                <a:schemeClr val="bg1"/>
              </a:solidFill>
            </a:endParaRPr>
          </a:p>
        </p:txBody>
      </p:sp>
      <p:sp>
        <p:nvSpPr>
          <p:cNvPr id="275459" name="Text Box 3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 Kerja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6482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f-ZA" altLang="en-US"/>
              <a:t>Informasi analisis jabatan memberikan gambaran tentang kualifikasi SDM yang dibutuhkan.</a:t>
            </a:r>
            <a:endParaRPr lang="af-ZA" altLang="en-US" noProof="1"/>
          </a:p>
        </p:txBody>
      </p:sp>
      <p:sp>
        <p:nvSpPr>
          <p:cNvPr id="275461" name="Line 5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2590800" cy="2677656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 dirty="0" err="1" smtClean="0">
                <a:solidFill>
                  <a:schemeClr val="bg1"/>
                </a:solidFill>
              </a:rPr>
              <a:t>Analis</a:t>
            </a:r>
            <a:r>
              <a:rPr lang="id-ID" altLang="en-US" sz="2800" dirty="0" smtClean="0">
                <a:solidFill>
                  <a:schemeClr val="bg1"/>
                </a:solidFill>
              </a:rPr>
              <a:t>is</a:t>
            </a:r>
            <a:r>
              <a:rPr lang="en-US" altLang="en-US" sz="2800" dirty="0" smtClean="0">
                <a:solidFill>
                  <a:schemeClr val="bg1"/>
                </a:solidFill>
              </a:rPr>
              <a:t> </a:t>
            </a:r>
            <a:r>
              <a:rPr lang="en-US" altLang="en-US" sz="2800" dirty="0" err="1">
                <a:solidFill>
                  <a:schemeClr val="bg1"/>
                </a:solidFill>
              </a:rPr>
              <a:t>Jabatan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>
              <a:solidFill>
                <a:schemeClr val="bg1"/>
              </a:solidFill>
            </a:endParaRPr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 Kerja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648200" cy="370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f-ZA" altLang="en-US" dirty="0"/>
              <a:t>Analisis </a:t>
            </a:r>
            <a:r>
              <a:rPr lang="af-ZA" altLang="en-US" dirty="0" smtClean="0"/>
              <a:t>jabatan/pekerjaan </a:t>
            </a:r>
            <a:r>
              <a:rPr lang="af-ZA" altLang="en-US" dirty="0"/>
              <a:t>juga mampu menemukan unsur-unsur pekerjaan yang mendorong atau menghambat mutu kekaryaan para anggota organisasi.</a:t>
            </a:r>
            <a:r>
              <a:rPr lang="en-US" altLang="en-US" dirty="0"/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en-US" altLang="en-US" dirty="0" err="1"/>
              <a:t>Merencanakan</a:t>
            </a:r>
            <a:r>
              <a:rPr lang="en-US" altLang="en-US" dirty="0"/>
              <a:t> </a:t>
            </a:r>
            <a:r>
              <a:rPr lang="en-US" altLang="en-US" dirty="0" err="1"/>
              <a:t>profil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masa</a:t>
            </a:r>
            <a:r>
              <a:rPr lang="en-US" altLang="en-US" dirty="0"/>
              <a:t> </a:t>
            </a:r>
            <a:r>
              <a:rPr lang="en-US" altLang="en-US" dirty="0" err="1"/>
              <a:t>mendatang</a:t>
            </a:r>
            <a:endParaRPr lang="en-US" altLang="en-US" dirty="0"/>
          </a:p>
        </p:txBody>
      </p:sp>
      <p:sp>
        <p:nvSpPr>
          <p:cNvPr id="305157" name="Line 5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7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ext Box 2"/>
          <p:cNvSpPr txBox="1">
            <a:spLocks noChangeArrowheads="1"/>
          </p:cNvSpPr>
          <p:nvPr/>
        </p:nvSpPr>
        <p:spPr bwMode="auto">
          <a:xfrm>
            <a:off x="914400" y="1676400"/>
            <a:ext cx="2590800" cy="2677656"/>
          </a:xfrm>
          <a:prstGeom prst="rect">
            <a:avLst/>
          </a:prstGeom>
          <a:solidFill>
            <a:srgbClr val="3333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20000"/>
              </a:lnSpc>
            </a:pPr>
            <a:r>
              <a:rPr lang="en-US" altLang="en-US" sz="2800" dirty="0" err="1" smtClean="0">
                <a:solidFill>
                  <a:schemeClr val="bg1"/>
                </a:solidFill>
              </a:rPr>
              <a:t>Analis</a:t>
            </a:r>
            <a:r>
              <a:rPr lang="id-ID" altLang="en-US" sz="2800" dirty="0" smtClean="0">
                <a:solidFill>
                  <a:schemeClr val="bg1"/>
                </a:solidFill>
              </a:rPr>
              <a:t>is </a:t>
            </a:r>
            <a:r>
              <a:rPr lang="en-US" altLang="en-US" sz="2800" dirty="0" err="1" smtClean="0">
                <a:solidFill>
                  <a:schemeClr val="bg1"/>
                </a:solidFill>
              </a:rPr>
              <a:t>Jabatan</a:t>
            </a: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dirty="0">
              <a:solidFill>
                <a:schemeClr val="bg1"/>
              </a:solidFill>
            </a:endParaRPr>
          </a:p>
          <a:p>
            <a:pPr algn="ctr" eaLnBrk="0" hangingPunct="0">
              <a:lnSpc>
                <a:spcPct val="120000"/>
              </a:lnSpc>
            </a:pPr>
            <a:endParaRPr lang="en-US" altLang="en-US" sz="2800" noProof="1">
              <a:solidFill>
                <a:schemeClr val="bg1"/>
              </a:solidFill>
            </a:endParaRPr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822325" y="152400"/>
            <a:ext cx="63404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Skema Kerja dalam Perencanaan SDM</a:t>
            </a:r>
            <a:endParaRPr lang="en-US" altLang="en-US" sz="3200" b="1" noProof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4038600" y="1600200"/>
            <a:ext cx="4648200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30000"/>
              </a:spcBef>
              <a:buFontTx/>
              <a:buChar char="•"/>
            </a:pPr>
            <a:r>
              <a:rPr lang="af-ZA" altLang="en-US" dirty="0"/>
              <a:t>Informasi analisis </a:t>
            </a:r>
            <a:r>
              <a:rPr lang="af-ZA" altLang="en-US" dirty="0" smtClean="0"/>
              <a:t>jabatan/pekerjaan </a:t>
            </a:r>
            <a:r>
              <a:rPr lang="af-ZA" altLang="en-US" dirty="0"/>
              <a:t>sangat penting pula peranannya dalam penempatan para pegawai agar benar-benar sesuai dengan pengetahuan, keterampilan dan pengalaman yang dimilikinya. </a:t>
            </a:r>
            <a:endParaRPr lang="af-ZA" altLang="en-US" noProof="1"/>
          </a:p>
        </p:txBody>
      </p:sp>
      <p:sp>
        <p:nvSpPr>
          <p:cNvPr id="306181" name="Line 5"/>
          <p:cNvSpPr>
            <a:spLocks noChangeShapeType="1"/>
          </p:cNvSpPr>
          <p:nvPr/>
        </p:nvSpPr>
        <p:spPr bwMode="auto">
          <a:xfrm>
            <a:off x="3810000" y="1600200"/>
            <a:ext cx="0" cy="4953000"/>
          </a:xfrm>
          <a:prstGeom prst="line">
            <a:avLst/>
          </a:prstGeom>
          <a:noFill/>
          <a:ln w="38100" cap="rnd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3124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914400" y="2971800"/>
            <a:ext cx="7772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lnSpc>
                <a:spcPct val="110000"/>
              </a:lnSpc>
            </a:pPr>
            <a:r>
              <a:rPr lang="en-US" altLang="en-US" sz="4000" b="1">
                <a:solidFill>
                  <a:schemeClr val="bg1"/>
                </a:solidFill>
              </a:rPr>
              <a:t>Melakukan Workload Analysis dan Menghitung FTE</a:t>
            </a:r>
            <a:endParaRPr lang="en-US" altLang="en-US" sz="4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0"/>
            <a:ext cx="7615238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id-ID" b="1" smtClean="0">
                <a:latin typeface="Segoe UI Light" pitchFamily="34" charset="0"/>
              </a:rPr>
              <a:t>ini artinya</a:t>
            </a:r>
            <a:endParaRPr lang="en-US" b="1" smtClean="0">
              <a:latin typeface="Segoe UI Light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3124200"/>
            <a:ext cx="78486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d-ID" sz="8000" i="1" dirty="0" smtClean="0">
                <a:solidFill>
                  <a:srgbClr val="C00000"/>
                </a:solidFill>
                <a:latin typeface="Segoe UI Light" pitchFamily="34" charset="0"/>
              </a:rPr>
              <a:t>HR Planning </a:t>
            </a: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d-ID" dirty="0" smtClean="0">
                <a:latin typeface="Segoe UI Light" pitchFamily="34" charset="0"/>
              </a:rPr>
              <a:t>merupakan elemen penting </a:t>
            </a:r>
            <a:r>
              <a:rPr lang="sv-SE" dirty="0" smtClean="0">
                <a:latin typeface="Segoe UI Light" pitchFamily="34" charset="0"/>
              </a:rPr>
              <a:t>dari </a:t>
            </a:r>
            <a:endParaRPr lang="id-ID" dirty="0" smtClean="0">
              <a:latin typeface="Segoe UI Light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d-ID" sz="8000" i="1" dirty="0" smtClean="0">
                <a:solidFill>
                  <a:srgbClr val="C00000"/>
                </a:solidFill>
                <a:latin typeface="Segoe UI Light" pitchFamily="34" charset="0"/>
              </a:rPr>
              <a:t>HR Management</a:t>
            </a:r>
            <a:endParaRPr lang="sv-SE" sz="8000" i="1" dirty="0" smtClean="0">
              <a:solidFill>
                <a:srgbClr val="C000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63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ChangeArrowheads="1"/>
          </p:cNvSpPr>
          <p:nvPr/>
        </p:nvSpPr>
        <p:spPr bwMode="auto">
          <a:xfrm>
            <a:off x="762000" y="571500"/>
            <a:ext cx="3814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Workload Analysis</a:t>
            </a:r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80184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en-US" sz="2000"/>
              <a:t>Workload analysis merupakan proses untuk menghitung beban kerja suatu posisi/sub posisi; dan juga kebutuhan jumlah orang untuk mengisi posisi/sub posisi tersebut. </a:t>
            </a:r>
          </a:p>
        </p:txBody>
      </p:sp>
      <p:sp>
        <p:nvSpPr>
          <p:cNvPr id="289797" name="Text Box 5"/>
          <p:cNvSpPr txBox="1">
            <a:spLocks noChangeArrowheads="1"/>
          </p:cNvSpPr>
          <p:nvPr/>
        </p:nvSpPr>
        <p:spPr bwMode="auto">
          <a:xfrm>
            <a:off x="762000" y="2879725"/>
            <a:ext cx="6478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/>
              <a:t>Workload analysis dilakukan melalui TIGA tahap utama: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ChangeArrowheads="1"/>
          </p:cNvSpPr>
          <p:nvPr/>
        </p:nvSpPr>
        <p:spPr bwMode="auto">
          <a:xfrm>
            <a:off x="762000" y="571500"/>
            <a:ext cx="3814763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32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Workload Analysis</a:t>
            </a:r>
          </a:p>
        </p:txBody>
      </p:sp>
      <p:sp>
        <p:nvSpPr>
          <p:cNvPr id="299013" name="Text Box 5"/>
          <p:cNvSpPr txBox="1">
            <a:spLocks noChangeArrowheads="1"/>
          </p:cNvSpPr>
          <p:nvPr/>
        </p:nvSpPr>
        <p:spPr bwMode="auto">
          <a:xfrm>
            <a:off x="838200" y="1752600"/>
            <a:ext cx="2419350" cy="4162425"/>
          </a:xfrm>
          <a:prstGeom prst="rect">
            <a:avLst/>
          </a:prstGeom>
          <a:solidFill>
            <a:srgbClr val="80008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</a:pPr>
            <a:r>
              <a:rPr lang="en-US" altLang="en-US" sz="2100">
                <a:solidFill>
                  <a:schemeClr val="bg1"/>
                </a:solidFill>
              </a:rPr>
              <a:t>1. Menentukan </a:t>
            </a:r>
            <a:r>
              <a:rPr lang="en-US" altLang="en-US" sz="2100" u="sng">
                <a:solidFill>
                  <a:schemeClr val="bg1"/>
                </a:solidFill>
              </a:rPr>
              <a:t>output utama</a:t>
            </a:r>
            <a:r>
              <a:rPr lang="en-US" altLang="en-US" sz="2100">
                <a:solidFill>
                  <a:schemeClr val="bg1"/>
                </a:solidFill>
              </a:rPr>
              <a:t> dari suatu fungsi/sub fungsi dan kemudian mengidentifikasi rangkaian aktivitas kerja yang dibutuhkan untuk menghasilkan output tersebut.</a:t>
            </a:r>
          </a:p>
        </p:txBody>
      </p:sp>
      <p:sp>
        <p:nvSpPr>
          <p:cNvPr id="299014" name="Text Box 6"/>
          <p:cNvSpPr txBox="1">
            <a:spLocks noChangeArrowheads="1"/>
          </p:cNvSpPr>
          <p:nvPr/>
        </p:nvSpPr>
        <p:spPr bwMode="auto">
          <a:xfrm>
            <a:off x="3608388" y="1752600"/>
            <a:ext cx="2557462" cy="4162425"/>
          </a:xfrm>
          <a:prstGeom prst="rect">
            <a:avLst/>
          </a:prstGeom>
          <a:solidFill>
            <a:srgbClr val="80008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</a:pPr>
            <a:r>
              <a:rPr lang="en-US" altLang="en-US" sz="2100">
                <a:solidFill>
                  <a:schemeClr val="bg1"/>
                </a:solidFill>
              </a:rPr>
              <a:t>2. Membreak-down rangkaian aktivitas menjadi satuan tugas yang lebih spesifik; dan mengekelompok-kan tugas-tugas berdasar tingkat kesulitan/kompleksitasnya</a:t>
            </a:r>
          </a:p>
          <a:p>
            <a:pPr algn="ctr" eaLnBrk="0" hangingPunct="0">
              <a:lnSpc>
                <a:spcPct val="115000"/>
              </a:lnSpc>
            </a:pPr>
            <a:endParaRPr lang="en-US" altLang="en-US" sz="2100">
              <a:solidFill>
                <a:schemeClr val="bg1"/>
              </a:solidFill>
            </a:endParaRPr>
          </a:p>
        </p:txBody>
      </p:sp>
      <p:sp>
        <p:nvSpPr>
          <p:cNvPr id="299016" name="Text Box 8"/>
          <p:cNvSpPr txBox="1">
            <a:spLocks noChangeArrowheads="1"/>
          </p:cNvSpPr>
          <p:nvPr/>
        </p:nvSpPr>
        <p:spPr bwMode="auto">
          <a:xfrm>
            <a:off x="6410325" y="1752600"/>
            <a:ext cx="2178050" cy="4162425"/>
          </a:xfrm>
          <a:prstGeom prst="rect">
            <a:avLst/>
          </a:prstGeom>
          <a:solidFill>
            <a:srgbClr val="800080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15000"/>
              </a:lnSpc>
            </a:pPr>
            <a:r>
              <a:rPr lang="en-US" altLang="en-US" sz="2100">
                <a:solidFill>
                  <a:schemeClr val="bg1"/>
                </a:solidFill>
              </a:rPr>
              <a:t>3. Menghitung jumlah waktu total yang dibutuhkan untuk menyelesaikan per kelompok tugas</a:t>
            </a:r>
          </a:p>
          <a:p>
            <a:pPr algn="ctr" eaLnBrk="0" hangingPunct="0">
              <a:lnSpc>
                <a:spcPct val="115000"/>
              </a:lnSpc>
            </a:pPr>
            <a:endParaRPr lang="en-US" altLang="en-US" sz="2100">
              <a:solidFill>
                <a:schemeClr val="bg1"/>
              </a:solidFill>
            </a:endParaRPr>
          </a:p>
          <a:p>
            <a:pPr algn="ctr" eaLnBrk="0" hangingPunct="0">
              <a:lnSpc>
                <a:spcPct val="115000"/>
              </a:lnSpc>
            </a:pPr>
            <a:endParaRPr lang="en-US" altLang="en-US" sz="2100">
              <a:solidFill>
                <a:schemeClr val="bg1"/>
              </a:solidFill>
            </a:endParaRPr>
          </a:p>
          <a:p>
            <a:pPr algn="ctr" eaLnBrk="0" hangingPunct="0">
              <a:lnSpc>
                <a:spcPct val="115000"/>
              </a:lnSpc>
            </a:pPr>
            <a:endParaRPr lang="en-US" altLang="en-US" sz="21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818" name="Object 2"/>
          <p:cNvGraphicFramePr>
            <a:graphicFrameLocks noChangeAspect="1"/>
          </p:cNvGraphicFramePr>
          <p:nvPr/>
        </p:nvGraphicFramePr>
        <p:xfrm>
          <a:off x="509588" y="2825750"/>
          <a:ext cx="6500812" cy="360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55" name="Worksheet" r:id="rId3" imgW="7039291" imgH="3610216" progId="Excel.Sheet.8">
                  <p:embed/>
                </p:oleObj>
              </mc:Choice>
              <mc:Fallback>
                <p:oleObj name="Worksheet" r:id="rId3" imgW="7039291" imgH="361021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825750"/>
                        <a:ext cx="6500812" cy="3609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315913" y="239713"/>
            <a:ext cx="42449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: Workload Analysis</a:t>
            </a:r>
          </a:p>
        </p:txBody>
      </p:sp>
      <p:sp>
        <p:nvSpPr>
          <p:cNvPr id="290821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353425" cy="175577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en-US" sz="1600" b="1"/>
              <a:t>Work Output </a:t>
            </a:r>
            <a:r>
              <a:rPr lang="en-US" altLang="en-US" sz="1600"/>
              <a:t>: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1600"/>
              <a:t>Penyelesaian Laporan Riset "Global Economic Outlook" sebanyak 2 laporan per tahun</a:t>
            </a:r>
          </a:p>
          <a:p>
            <a:pPr eaLnBrk="0" hangingPunct="0">
              <a:lnSpc>
                <a:spcPct val="80000"/>
              </a:lnSpc>
            </a:pPr>
            <a:endParaRPr lang="en-US" altLang="en-US" sz="1600"/>
          </a:p>
          <a:p>
            <a:pPr eaLnBrk="0" hangingPunct="0">
              <a:lnSpc>
                <a:spcPct val="120000"/>
              </a:lnSpc>
            </a:pPr>
            <a:r>
              <a:rPr lang="en-US" altLang="en-US" sz="1600" b="1"/>
              <a:t>Rangkaian aktivitas</a:t>
            </a:r>
            <a:r>
              <a:rPr lang="en-US" altLang="en-US" sz="1600"/>
              <a:t>: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1600" i="1"/>
              <a:t>Mengumpulkan dan mengkategorikan data-data riset yang relevan, melakukan analisa data, dan kemudian menulis laporan riset</a:t>
            </a:r>
          </a:p>
        </p:txBody>
      </p:sp>
      <p:sp>
        <p:nvSpPr>
          <p:cNvPr id="290822" name="Text Box 6"/>
          <p:cNvSpPr txBox="1">
            <a:spLocks noChangeArrowheads="1"/>
          </p:cNvSpPr>
          <p:nvPr/>
        </p:nvSpPr>
        <p:spPr bwMode="auto">
          <a:xfrm rot="-2334817">
            <a:off x="1428750" y="5575300"/>
            <a:ext cx="19478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400">
                <a:solidFill>
                  <a:schemeClr val="bg2"/>
                </a:solidFill>
              </a:rPr>
              <a:t>Ilustrasi</a:t>
            </a:r>
          </a:p>
        </p:txBody>
      </p:sp>
      <p:sp>
        <p:nvSpPr>
          <p:cNvPr id="290823" name="Oval 7"/>
          <p:cNvSpPr>
            <a:spLocks noChangeArrowheads="1"/>
          </p:cNvSpPr>
          <p:nvPr/>
        </p:nvSpPr>
        <p:spPr bwMode="auto">
          <a:xfrm>
            <a:off x="2678113" y="3011488"/>
            <a:ext cx="3390900" cy="1327150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4" name="Oval 8"/>
          <p:cNvSpPr>
            <a:spLocks noChangeArrowheads="1"/>
          </p:cNvSpPr>
          <p:nvPr/>
        </p:nvSpPr>
        <p:spPr bwMode="auto">
          <a:xfrm>
            <a:off x="1535113" y="4338638"/>
            <a:ext cx="5580062" cy="2097087"/>
          </a:xfrm>
          <a:prstGeom prst="ellips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5" name="Line 9"/>
          <p:cNvSpPr>
            <a:spLocks noChangeShapeType="1"/>
          </p:cNvSpPr>
          <p:nvPr/>
        </p:nvSpPr>
        <p:spPr bwMode="auto">
          <a:xfrm>
            <a:off x="5761038" y="3271838"/>
            <a:ext cx="16637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7424738" y="3011488"/>
            <a:ext cx="131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Kelompok Tugas 1</a:t>
            </a:r>
          </a:p>
        </p:txBody>
      </p:sp>
      <p:sp>
        <p:nvSpPr>
          <p:cNvPr id="290827" name="Line 11"/>
          <p:cNvSpPr>
            <a:spLocks noChangeShapeType="1"/>
          </p:cNvSpPr>
          <p:nvPr/>
        </p:nvSpPr>
        <p:spPr bwMode="auto">
          <a:xfrm>
            <a:off x="5761038" y="4498975"/>
            <a:ext cx="16637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8" name="Text Box 12"/>
          <p:cNvSpPr txBox="1">
            <a:spLocks noChangeArrowheads="1"/>
          </p:cNvSpPr>
          <p:nvPr/>
        </p:nvSpPr>
        <p:spPr bwMode="auto">
          <a:xfrm>
            <a:off x="7424738" y="4238625"/>
            <a:ext cx="131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sz="1600" b="1"/>
              <a:t>Kelompok Tugas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838200" y="762000"/>
            <a:ext cx="6964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Menghitung Jumlah FTE (Full Time Equivalent)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838200" y="1600200"/>
            <a:ext cx="7772400" cy="550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Formula Workload Analysis 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>
                <a:solidFill>
                  <a:srgbClr val="3333CC"/>
                </a:solidFill>
              </a:rPr>
              <a:t>Data Waktu x Jumlah Work Output yang akan dilakukan dalam Satu Tahun = Total Jumlah Waktu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 b="1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i="1"/>
              <a:t>Contoh 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/>
              <a:t>Data jumlah waktu untuk Kelompok Tugas</a:t>
            </a:r>
            <a:r>
              <a:rPr lang="en-US" altLang="en-US" sz="2000"/>
              <a:t> 1 = 160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Work output yang ingin diselesaikan = 2 unit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Total Jumlah waktu yang diperlukan = 320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/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/>
              <a:t>Data jumlah waktu untuk Kelompok Tugas 2</a:t>
            </a:r>
            <a:r>
              <a:rPr lang="en-US" altLang="en-US" sz="2000"/>
              <a:t> = 540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Work output yang ingin diselesaikan = 2 unit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Total Jumlah waktu yang diperlukan = 1080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838200" y="1600200"/>
            <a:ext cx="8074025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Untuk menentukan jumlah pegawai yang dibutuhkan (full time equivalent/FTE), formulanya adalah sbb :</a:t>
            </a:r>
            <a:endParaRPr lang="en-US" altLang="en-US" sz="2000" b="1" u="sng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 u="sng">
                <a:solidFill>
                  <a:srgbClr val="3333CC"/>
                </a:solidFill>
              </a:rPr>
              <a:t>Kelompok Tugas 1 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Total Jumlah waktu/1920 jam = Jumlah Pegawai yang Dibutuhkan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320/1920 = 0.167 FTE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 u="sng">
                <a:solidFill>
                  <a:srgbClr val="3333CC"/>
                </a:solidFill>
              </a:rPr>
              <a:t>Kelompok Tugas 2 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Total Jumlah waktu/1920 jam = Jumlah Pegawai yang Dibutuhkan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1080/1920 = 0.563 FTE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 i="1" u="sng">
                <a:solidFill>
                  <a:srgbClr val="FF0000"/>
                </a:solidFill>
              </a:rPr>
              <a:t>*) 1920 adalah 48 week x 40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 i="1"/>
          </a:p>
        </p:txBody>
      </p:sp>
      <p:sp>
        <p:nvSpPr>
          <p:cNvPr id="300039" name="Rectangle 7"/>
          <p:cNvSpPr>
            <a:spLocks noChangeArrowheads="1"/>
          </p:cNvSpPr>
          <p:nvPr/>
        </p:nvSpPr>
        <p:spPr bwMode="auto">
          <a:xfrm>
            <a:off x="838200" y="762000"/>
            <a:ext cx="6964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Menghitung Jumlah FTE (Full Time Equivalent)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ChangeArrowheads="1"/>
          </p:cNvSpPr>
          <p:nvPr/>
        </p:nvSpPr>
        <p:spPr bwMode="auto">
          <a:xfrm>
            <a:off x="838200" y="627063"/>
            <a:ext cx="5227638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Contoh 2 : Workload Analysis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16875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/>
              <a:t>Work Output </a:t>
            </a:r>
            <a:r>
              <a:rPr lang="en-US" altLang="en-US" sz="2000"/>
              <a:t>: 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Bagian Purchasing Alat Tulis Kantor untuk Divisi Keuangan Internal satu kali dalam setahun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/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/>
              <a:t>Rangkaian aktivitas</a:t>
            </a:r>
            <a:r>
              <a:rPr lang="en-US" altLang="en-US" sz="2000"/>
              <a:t>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Kegiatan purchasing ATK tersebut dapat dikelompokkan menjadi empat satuan tugas, yakni: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 Analisa kebutuhan user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 Pencarian dan analisa informasi vendor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 Negosiasi dan pengeluaran purchase order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 altLang="en-US" sz="2000"/>
              <a:t> Pemantauan pengiriman barang ke user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ChangeArrowheads="1"/>
          </p:cNvSpPr>
          <p:nvPr/>
        </p:nvSpPr>
        <p:spPr bwMode="auto">
          <a:xfrm>
            <a:off x="914400" y="627063"/>
            <a:ext cx="3014663" cy="58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sz="28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Task Breakdown</a:t>
            </a:r>
          </a:p>
        </p:txBody>
      </p:sp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914400" y="1752600"/>
          <a:ext cx="6588125" cy="463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20" name="Worksheet" r:id="rId3" imgW="7134631" imgH="4638916" progId="Excel.Sheet.8">
                  <p:embed/>
                </p:oleObj>
              </mc:Choice>
              <mc:Fallback>
                <p:oleObj name="Worksheet" r:id="rId3" imgW="7134631" imgH="4638916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6588125" cy="463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3" name="Text Box 5"/>
          <p:cNvSpPr txBox="1">
            <a:spLocks noChangeArrowheads="1"/>
          </p:cNvSpPr>
          <p:nvPr/>
        </p:nvSpPr>
        <p:spPr bwMode="auto">
          <a:xfrm rot="-2334817">
            <a:off x="1169988" y="2220913"/>
            <a:ext cx="1303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>
                <a:solidFill>
                  <a:schemeClr val="bg2"/>
                </a:solidFill>
              </a:rPr>
              <a:t>Ilustrasi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7239000" cy="422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Formula Workload Analysis 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Data Waktu x Jumlah Work Output yang akan dilakukan dalam Satu Tahun = </a:t>
            </a:r>
            <a:r>
              <a:rPr lang="en-US" altLang="en-US" sz="2000" b="1">
                <a:solidFill>
                  <a:srgbClr val="3333CC"/>
                </a:solidFill>
              </a:rPr>
              <a:t>Total Jumlah Waktu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 b="1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i="1"/>
              <a:t>Contoh 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Data jumlah waktu untuk Kelompok Tugas 1 =   96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Data jumlah waktu untuk Kelompok Tugas 2 = 124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Data jumlah waktu untuk Kelompok Tugas 3 =   26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Data jumlah waktu untuk Kelompok Tugas 4 = 100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/>
              <a:t>					TOTAL    = 346 jam</a:t>
            </a:r>
          </a:p>
        </p:txBody>
      </p:sp>
      <p:sp>
        <p:nvSpPr>
          <p:cNvPr id="294919" name="Rectangle 7"/>
          <p:cNvSpPr>
            <a:spLocks noChangeArrowheads="1"/>
          </p:cNvSpPr>
          <p:nvPr/>
        </p:nvSpPr>
        <p:spPr bwMode="auto">
          <a:xfrm>
            <a:off x="838200" y="762000"/>
            <a:ext cx="6964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Menghitung Jumlah FTE (Full Time Equivalent)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838200" y="1600200"/>
            <a:ext cx="7464425" cy="374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Bef>
                <a:spcPct val="50000"/>
              </a:spcBef>
            </a:pPr>
            <a:r>
              <a:rPr lang="en-US" altLang="en-US" sz="2000"/>
              <a:t>Untuk menentukan jumlah pegawai yang dibutuhkan (full time equivalent/FTE), formulanya adalah sbb :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 b="1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Keseluruhan Kelompok Tugas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>
                <a:solidFill>
                  <a:srgbClr val="3333CC"/>
                </a:solidFill>
              </a:rPr>
              <a:t>Total Jumlah waktu/1920 jam = Jumlah Pegawai yang Dibutuhkan =&gt; 346/1920 = 0.18 FTE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>
              <a:solidFill>
                <a:srgbClr val="3333CC"/>
              </a:solidFill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en-US" sz="2000" b="1" i="1"/>
              <a:t>*) 1920 adalah 48 week x 40 jam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</a:pPr>
            <a:endParaRPr lang="en-US" altLang="en-US" sz="2000" b="1" i="1"/>
          </a:p>
        </p:txBody>
      </p:sp>
      <p:sp>
        <p:nvSpPr>
          <p:cNvPr id="301063" name="Rectangle 7"/>
          <p:cNvSpPr>
            <a:spLocks noChangeArrowheads="1"/>
          </p:cNvSpPr>
          <p:nvPr/>
        </p:nvSpPr>
        <p:spPr bwMode="auto">
          <a:xfrm>
            <a:off x="838200" y="762000"/>
            <a:ext cx="696436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00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en-US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Menghitung Jumlah FTE (Full Time Equivalent)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213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50000">
                      <a:srgbClr val="FFCCCC"/>
                    </a:gs>
                    <a:gs pos="100000">
                      <a:srgbClr val="FFFFFF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SELESAI</a:t>
            </a:r>
            <a:endParaRPr lang="en-US" altLang="en-US" sz="3600" b="1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4" name="Picture 2" descr="manajemen sumber daya manus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848600" cy="478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79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8163" y="1143000"/>
            <a:ext cx="7767637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id-ID" smtClean="0">
                <a:latin typeface="Segoe UI Light" pitchFamily="34" charset="0"/>
              </a:rPr>
              <a:t>Dalam Arti Luas</a:t>
            </a:r>
            <a:endParaRPr lang="en-US" smtClean="0">
              <a:latin typeface="Segoe UI Light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209800"/>
            <a:ext cx="7848600" cy="426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9263" indent="-4492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 i="1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HR Planning </a:t>
            </a:r>
            <a:r>
              <a:rPr lang="id-ID" sz="2800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tidak hanya menyangkut tentang bagaimana me-</a:t>
            </a:r>
            <a:r>
              <a:rPr lang="id-ID" sz="2800" i="1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maintain</a:t>
            </a:r>
            <a:r>
              <a:rPr lang="id-ID" sz="2800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 orang</a:t>
            </a:r>
            <a:r>
              <a:rPr lang="en-US" sz="2800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, </a:t>
            </a:r>
            <a:r>
              <a:rPr lang="id-ID" sz="2800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tetapi juga menyangkut bagaimana meningkatkan kapabilitas organisasi melalui orang-orang yang kompeten</a:t>
            </a:r>
          </a:p>
          <a:p>
            <a:pPr marL="449263" indent="-449263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800" dirty="0" smtClean="0">
                <a:latin typeface="Segoe UI Light" pitchFamily="34" charset="0"/>
                <a:ea typeface="Segoe UI Symbol" pitchFamily="34" charset="0"/>
                <a:cs typeface="Segoe UI Symbol" pitchFamily="34" charset="0"/>
              </a:rPr>
              <a:t>Untuk itu, perencanaan SDM harus digunakan secara efesien dan efektif agar dapat merealisasikan tujuan utama dari efektivitas organisasi</a:t>
            </a:r>
            <a:endParaRPr lang="sv-SE" sz="2800" dirty="0" smtClean="0">
              <a:latin typeface="Segoe UI Light" pitchFamily="34" charset="0"/>
              <a:ea typeface="Segoe UI Symbol" pitchFamily="34" charset="0"/>
              <a:cs typeface="Segoe UI Symbo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97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3124200"/>
            <a:ext cx="7848600" cy="3200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d-ID" sz="4400" b="1" smtClean="0">
                <a:solidFill>
                  <a:srgbClr val="FFC000"/>
                </a:solidFill>
                <a:latin typeface="Segoe UI Light" pitchFamily="34" charset="0"/>
              </a:rPr>
              <a:t>TUJUAN </a:t>
            </a:r>
            <a:r>
              <a:rPr lang="id-ID" sz="4400" b="1" i="1" smtClean="0">
                <a:solidFill>
                  <a:srgbClr val="FFC000"/>
                </a:solidFill>
                <a:latin typeface="Segoe UI Light" pitchFamily="34" charset="0"/>
              </a:rPr>
              <a:t>HR PLANNING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d-ID" sz="4400" smtClean="0">
                <a:latin typeface="Segoe UI Light" pitchFamily="34" charset="0"/>
              </a:rPr>
              <a:t>untuk menjamin bahwa sebuah organisasi memiliki “</a:t>
            </a:r>
            <a:r>
              <a:rPr lang="id-ID" sz="4400" i="1" smtClean="0">
                <a:latin typeface="Segoe UI Light" pitchFamily="34" charset="0"/>
              </a:rPr>
              <a:t>the people at the right place at the right time, all the time</a:t>
            </a:r>
            <a:r>
              <a:rPr lang="id-ID" sz="4400" smtClean="0">
                <a:latin typeface="Segoe UI Light" pitchFamily="34" charset="0"/>
              </a:rPr>
              <a:t>”</a:t>
            </a:r>
            <a:endParaRPr lang="sv-SE" sz="4400" smtClean="0"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31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533400" y="3352800"/>
            <a:ext cx="7848600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d-ID" sz="4400" b="1" dirty="0" smtClean="0">
                <a:solidFill>
                  <a:srgbClr val="FF0000"/>
                </a:solidFill>
                <a:latin typeface="Segoe UI Light" pitchFamily="34" charset="0"/>
              </a:rPr>
              <a:t>Tugas Organisasi</a:t>
            </a:r>
            <a:endParaRPr lang="sv-SE" sz="4400" b="1" i="1" dirty="0" smtClean="0">
              <a:solidFill>
                <a:srgbClr val="FF0000"/>
              </a:solidFill>
              <a:latin typeface="Segoe UI Light" pitchFamily="34" charset="0"/>
            </a:endParaRPr>
          </a:p>
        </p:txBody>
      </p: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609600" y="4191000"/>
            <a:ext cx="7848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d-ID" sz="5400" dirty="0">
                <a:latin typeface="Segoe UI Light" pitchFamily="34" charset="0"/>
              </a:rPr>
              <a:t>harus mampu meralisasikan </a:t>
            </a:r>
            <a:r>
              <a:rPr lang="id-ID" sz="5400" u="sng" dirty="0">
                <a:solidFill>
                  <a:srgbClr val="FF0000"/>
                </a:solidFill>
                <a:latin typeface="Segoe UI Light" pitchFamily="34" charset="0"/>
              </a:rPr>
              <a:t>kebutuhan SDM</a:t>
            </a:r>
            <a:r>
              <a:rPr lang="id-ID" sz="5400" dirty="0">
                <a:solidFill>
                  <a:srgbClr val="FF0000"/>
                </a:solidFill>
                <a:latin typeface="Segoe UI Light" pitchFamily="34" charset="0"/>
              </a:rPr>
              <a:t> </a:t>
            </a:r>
            <a:r>
              <a:rPr lang="id-ID" sz="5400" dirty="0">
                <a:latin typeface="Segoe UI Light" pitchFamily="34" charset="0"/>
              </a:rPr>
              <a:t>yang tepat</a:t>
            </a:r>
            <a:endParaRPr lang="sv-SE" sz="5400" b="1" i="1" dirty="0">
              <a:solidFill>
                <a:srgbClr val="FFC000"/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60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2895600"/>
            <a:ext cx="78486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id-ID" sz="6600" b="1" dirty="0" smtClean="0">
                <a:solidFill>
                  <a:srgbClr val="FF0000"/>
                </a:solidFill>
                <a:latin typeface="Book Antiqua" pitchFamily="18" charset="0"/>
              </a:rPr>
              <a:t>KE DEPAN</a:t>
            </a:r>
            <a:endParaRPr lang="sv-SE" sz="6600" b="1" i="1" dirty="0" smtClean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5603" name="Rectangle 3"/>
          <p:cNvSpPr txBox="1">
            <a:spLocks noChangeArrowheads="1"/>
          </p:cNvSpPr>
          <p:nvPr/>
        </p:nvSpPr>
        <p:spPr bwMode="auto">
          <a:xfrm>
            <a:off x="609600" y="3886200"/>
            <a:ext cx="7848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id-ID" sz="3600">
                <a:latin typeface="Segoe UI Light" pitchFamily="34" charset="0"/>
              </a:rPr>
              <a:t>Perencanaan SDM tidak hanya menjadi tugas manajemen lini (</a:t>
            </a:r>
            <a:r>
              <a:rPr lang="en-US" sz="3600" i="1">
                <a:latin typeface="Segoe UI Light" pitchFamily="34" charset="0"/>
              </a:rPr>
              <a:t>line management</a:t>
            </a:r>
            <a:r>
              <a:rPr lang="id-ID" sz="3600" i="1">
                <a:latin typeface="Segoe UI Light" pitchFamily="34" charset="0"/>
              </a:rPr>
              <a:t>)</a:t>
            </a:r>
            <a:r>
              <a:rPr lang="id-ID" sz="3600">
                <a:latin typeface="Segoe UI Light" pitchFamily="34" charset="0"/>
              </a:rPr>
              <a:t>, tetapi harus melibatkan para perencana (</a:t>
            </a:r>
            <a:r>
              <a:rPr lang="id-ID" sz="3600" i="1">
                <a:latin typeface="Segoe UI Light" pitchFamily="34" charset="0"/>
              </a:rPr>
              <a:t>planners</a:t>
            </a:r>
            <a:r>
              <a:rPr lang="id-ID" sz="3600">
                <a:latin typeface="Segoe UI Light" pitchFamily="34" charset="0"/>
              </a:rPr>
              <a:t>), dan </a:t>
            </a:r>
            <a:r>
              <a:rPr lang="id-ID" sz="3600" i="1">
                <a:latin typeface="Segoe UI Light" pitchFamily="34" charset="0"/>
              </a:rPr>
              <a:t>stakeholders</a:t>
            </a:r>
            <a:r>
              <a:rPr lang="id-ID" sz="3600">
                <a:latin typeface="Segoe UI Light" pitchFamily="34" charset="0"/>
              </a:rPr>
              <a:t> lain</a:t>
            </a:r>
          </a:p>
        </p:txBody>
      </p:sp>
    </p:spTree>
    <p:extLst>
      <p:ext uri="{BB962C8B-B14F-4D97-AF65-F5344CB8AC3E}">
        <p14:creationId xmlns:p14="http://schemas.microsoft.com/office/powerpoint/2010/main" val="43654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en-US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altLang="en-US" sz="2400" b="0" i="0" u="none" strike="noStrike" cap="none" normalizeH="0" baseline="0" noProof="1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1698</Words>
  <Application>Microsoft Office PowerPoint</Application>
  <PresentationFormat>On-screen Show (4:3)</PresentationFormat>
  <Paragraphs>213</Paragraphs>
  <Slides>49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Default Design</vt:lpstr>
      <vt:lpstr>Worksheet</vt:lpstr>
      <vt:lpstr>PowerPoint Presentation</vt:lpstr>
      <vt:lpstr>PowerPoint Presentation</vt:lpstr>
      <vt:lpstr>Perencanaan SDM</vt:lpstr>
      <vt:lpstr>ini artinya</vt:lpstr>
      <vt:lpstr>PowerPoint Presentation</vt:lpstr>
      <vt:lpstr>Dalam Arti Luas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99</cp:revision>
  <dcterms:created xsi:type="dcterms:W3CDTF">2008-08-25T06:35:54Z</dcterms:created>
  <dcterms:modified xsi:type="dcterms:W3CDTF">2018-04-05T04:07:04Z</dcterms:modified>
</cp:coreProperties>
</file>