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2"/>
  </p:notesMasterIdLst>
  <p:sldIdLst>
    <p:sldId id="256" r:id="rId2"/>
    <p:sldId id="259" r:id="rId3"/>
    <p:sldId id="260" r:id="rId4"/>
    <p:sldId id="261" r:id="rId5"/>
    <p:sldId id="266" r:id="rId6"/>
    <p:sldId id="263" r:id="rId7"/>
    <p:sldId id="288" r:id="rId8"/>
    <p:sldId id="285" r:id="rId9"/>
    <p:sldId id="268" r:id="rId10"/>
    <p:sldId id="300" r:id="rId11"/>
    <p:sldId id="299" r:id="rId12"/>
    <p:sldId id="297" r:id="rId13"/>
    <p:sldId id="289" r:id="rId14"/>
    <p:sldId id="273" r:id="rId15"/>
    <p:sldId id="274" r:id="rId16"/>
    <p:sldId id="290" r:id="rId17"/>
    <p:sldId id="275" r:id="rId18"/>
    <p:sldId id="276" r:id="rId19"/>
    <p:sldId id="291" r:id="rId20"/>
    <p:sldId id="278" r:id="rId21"/>
    <p:sldId id="279" r:id="rId22"/>
    <p:sldId id="280" r:id="rId23"/>
    <p:sldId id="294" r:id="rId24"/>
    <p:sldId id="301" r:id="rId25"/>
    <p:sldId id="302" r:id="rId26"/>
    <p:sldId id="303" r:id="rId27"/>
    <p:sldId id="304" r:id="rId28"/>
    <p:sldId id="305" r:id="rId29"/>
    <p:sldId id="306" r:id="rId30"/>
    <p:sldId id="284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2E2E614-6A66-4AD3-9C14-B97941B0E8E7}">
          <p14:sldIdLst>
            <p14:sldId id="256"/>
          </p14:sldIdLst>
        </p14:section>
        <p14:section name="Untitled Section" id="{15B2DE3C-5C28-45FF-AD27-1B4503803ED3}">
          <p14:sldIdLst>
            <p14:sldId id="259"/>
            <p14:sldId id="260"/>
            <p14:sldId id="261"/>
            <p14:sldId id="266"/>
            <p14:sldId id="263"/>
            <p14:sldId id="288"/>
            <p14:sldId id="285"/>
            <p14:sldId id="268"/>
            <p14:sldId id="300"/>
            <p14:sldId id="299"/>
            <p14:sldId id="297"/>
            <p14:sldId id="289"/>
            <p14:sldId id="273"/>
            <p14:sldId id="274"/>
            <p14:sldId id="290"/>
            <p14:sldId id="275"/>
            <p14:sldId id="276"/>
            <p14:sldId id="291"/>
            <p14:sldId id="278"/>
            <p14:sldId id="279"/>
            <p14:sldId id="280"/>
            <p14:sldId id="294"/>
            <p14:sldId id="301"/>
            <p14:sldId id="302"/>
            <p14:sldId id="303"/>
            <p14:sldId id="304"/>
            <p14:sldId id="305"/>
            <p14:sldId id="306"/>
            <p14:sldId id="28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735AFA-1014-4420-A1A4-2D45C1B6E1EA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20A61D-7CE1-48C0-A34E-01E5D9072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565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20A61D-7CE1-48C0-A34E-01E5D9072A9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759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BD00F6F-B1EF-46E3-A681-F851C7D21FB3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C176E5-8BFC-4180-B25B-0A6C459EDABF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00F6F-B1EF-46E3-A681-F851C7D21FB3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76E5-8BFC-4180-B25B-0A6C459EDABF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00F6F-B1EF-46E3-A681-F851C7D21FB3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76E5-8BFC-4180-B25B-0A6C459EDABF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00F6F-B1EF-46E3-A681-F851C7D21FB3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76E5-8BFC-4180-B25B-0A6C459EDAB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00F6F-B1EF-46E3-A681-F851C7D21FB3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76E5-8BFC-4180-B25B-0A6C459EDA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00F6F-B1EF-46E3-A681-F851C7D21FB3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76E5-8BFC-4180-B25B-0A6C459EDAB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00F6F-B1EF-46E3-A681-F851C7D21FB3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76E5-8BFC-4180-B25B-0A6C459EDABF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00F6F-B1EF-46E3-A681-F851C7D21FB3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76E5-8BFC-4180-B25B-0A6C459EDABF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00F6F-B1EF-46E3-A681-F851C7D21FB3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76E5-8BFC-4180-B25B-0A6C459EDA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00F6F-B1EF-46E3-A681-F851C7D21FB3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76E5-8BFC-4180-B25B-0A6C459EDA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00F6F-B1EF-46E3-A681-F851C7D21FB3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76E5-8BFC-4180-B25B-0A6C459EDA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BD00F6F-B1EF-46E3-A681-F851C7D21FB3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6C176E5-8BFC-4180-B25B-0A6C459EDAB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924800" cy="2209800"/>
          </a:xfrm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r>
              <a:rPr lang="en-US" sz="6000" b="1" dirty="0" err="1" smtClean="0">
                <a:solidFill>
                  <a:srgbClr val="00B050"/>
                </a:solidFill>
              </a:rPr>
              <a:t>Hasil</a:t>
            </a:r>
            <a:r>
              <a:rPr lang="en-US" sz="6000" b="1" dirty="0" smtClean="0">
                <a:solidFill>
                  <a:srgbClr val="00B050"/>
                </a:solidFill>
              </a:rPr>
              <a:t> </a:t>
            </a:r>
            <a:r>
              <a:rPr lang="en-US" sz="6000" b="1" dirty="0" err="1" smtClean="0">
                <a:solidFill>
                  <a:srgbClr val="00B050"/>
                </a:solidFill>
              </a:rPr>
              <a:t>Pembinaan</a:t>
            </a:r>
            <a:r>
              <a:rPr lang="en-US" sz="6000" b="1" dirty="0" smtClean="0">
                <a:solidFill>
                  <a:srgbClr val="00B050"/>
                </a:solidFill>
              </a:rPr>
              <a:t> </a:t>
            </a:r>
            <a:r>
              <a:rPr lang="en-US" sz="6000" b="1" dirty="0" err="1" smtClean="0">
                <a:solidFill>
                  <a:srgbClr val="00B050"/>
                </a:solidFill>
              </a:rPr>
              <a:t>Pimpinan</a:t>
            </a:r>
            <a:r>
              <a:rPr lang="en-US" sz="6000" b="1" dirty="0" smtClean="0">
                <a:solidFill>
                  <a:srgbClr val="00B050"/>
                </a:solidFill>
              </a:rPr>
              <a:t> MA </a:t>
            </a:r>
            <a:br>
              <a:rPr lang="en-US" sz="6000" b="1" dirty="0" smtClean="0">
                <a:solidFill>
                  <a:srgbClr val="00B050"/>
                </a:solidFill>
              </a:rPr>
            </a:br>
            <a:r>
              <a:rPr lang="en-US" sz="4400" b="1" dirty="0" err="1" smtClean="0">
                <a:solidFill>
                  <a:srgbClr val="00B050"/>
                </a:solidFill>
              </a:rPr>
              <a:t>tgl</a:t>
            </a:r>
            <a:r>
              <a:rPr lang="en-US" sz="4400" b="1" dirty="0" smtClean="0">
                <a:solidFill>
                  <a:srgbClr val="00B050"/>
                </a:solidFill>
              </a:rPr>
              <a:t> 7 </a:t>
            </a:r>
            <a:r>
              <a:rPr lang="en-US" sz="4400" b="1" dirty="0" err="1" smtClean="0">
                <a:solidFill>
                  <a:srgbClr val="00B050"/>
                </a:solidFill>
              </a:rPr>
              <a:t>Nopember</a:t>
            </a:r>
            <a:r>
              <a:rPr lang="en-US" sz="4400" b="1" dirty="0" smtClean="0">
                <a:solidFill>
                  <a:srgbClr val="00B050"/>
                </a:solidFill>
              </a:rPr>
              <a:t> 2017</a:t>
            </a:r>
            <a:endParaRPr lang="en-US" sz="4400" b="1" i="1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767862"/>
            <a:ext cx="7924800" cy="2175738"/>
          </a:xfrm>
        </p:spPr>
        <p:style>
          <a:lnRef idx="1">
            <a:schemeClr val="accent6"/>
          </a:lnRef>
          <a:fillRef idx="1003">
            <a:schemeClr val="dk2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en-US" sz="3300" dirty="0" err="1" smtClean="0">
                <a:solidFill>
                  <a:schemeClr val="tx1">
                    <a:lumMod val="95000"/>
                  </a:schemeClr>
                </a:solidFill>
              </a:rPr>
              <a:t>Disampaikan</a:t>
            </a:r>
            <a:r>
              <a:rPr lang="en-US" sz="3300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3300" dirty="0">
                <a:solidFill>
                  <a:schemeClr val="tx1">
                    <a:lumMod val="95000"/>
                  </a:schemeClr>
                </a:solidFill>
              </a:rPr>
              <a:t>o</a:t>
            </a:r>
            <a:r>
              <a:rPr lang="id-ID" sz="3300" dirty="0" smtClean="0">
                <a:solidFill>
                  <a:schemeClr val="tx1">
                    <a:lumMod val="95000"/>
                  </a:schemeClr>
                </a:solidFill>
              </a:rPr>
              <a:t>leh </a:t>
            </a:r>
            <a:r>
              <a:rPr lang="id-ID" sz="3300" dirty="0" smtClean="0">
                <a:solidFill>
                  <a:schemeClr val="tx1">
                    <a:lumMod val="95000"/>
                  </a:schemeClr>
                </a:solidFill>
              </a:rPr>
              <a:t>:</a:t>
            </a:r>
            <a:endParaRPr lang="en-US" sz="3300" dirty="0" smtClean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en-US" sz="4100" b="1" dirty="0" smtClean="0">
                <a:solidFill>
                  <a:srgbClr val="FFC000"/>
                </a:solidFill>
                <a:latin typeface="+mj-lt"/>
              </a:rPr>
              <a:t>Dr. </a:t>
            </a:r>
            <a:r>
              <a:rPr lang="en-US" sz="4100" b="1" dirty="0" err="1" smtClean="0">
                <a:solidFill>
                  <a:srgbClr val="FFC000"/>
                </a:solidFill>
                <a:latin typeface="+mj-lt"/>
              </a:rPr>
              <a:t>Hj</a:t>
            </a:r>
            <a:r>
              <a:rPr lang="en-US" sz="4100" b="1" dirty="0" smtClean="0">
                <a:solidFill>
                  <a:srgbClr val="FFC000"/>
                </a:solidFill>
                <a:latin typeface="+mj-lt"/>
              </a:rPr>
              <a:t>. Sri </a:t>
            </a:r>
            <a:r>
              <a:rPr lang="en-US" sz="4100" b="1" dirty="0" err="1" smtClean="0">
                <a:solidFill>
                  <a:srgbClr val="FFC000"/>
                </a:solidFill>
                <a:latin typeface="+mj-lt"/>
              </a:rPr>
              <a:t>Sutatiek</a:t>
            </a:r>
            <a:r>
              <a:rPr lang="en-US" sz="4100" b="1" dirty="0" smtClean="0">
                <a:solidFill>
                  <a:srgbClr val="FFC000"/>
                </a:solidFill>
                <a:latin typeface="+mj-lt"/>
              </a:rPr>
              <a:t>  S</a:t>
            </a:r>
            <a:r>
              <a:rPr lang="id-ID" sz="4100" b="1" dirty="0" smtClean="0">
                <a:solidFill>
                  <a:srgbClr val="FFC000"/>
                </a:solidFill>
                <a:latin typeface="+mj-lt"/>
              </a:rPr>
              <a:t>.</a:t>
            </a:r>
            <a:r>
              <a:rPr lang="en-US" sz="4100" b="1" dirty="0" smtClean="0">
                <a:solidFill>
                  <a:srgbClr val="FFC000"/>
                </a:solidFill>
                <a:latin typeface="+mj-lt"/>
              </a:rPr>
              <a:t>H</a:t>
            </a:r>
            <a:r>
              <a:rPr lang="id-ID" sz="4100" b="1" dirty="0" smtClean="0">
                <a:solidFill>
                  <a:srgbClr val="FFC000"/>
                </a:solidFill>
                <a:latin typeface="+mj-lt"/>
              </a:rPr>
              <a:t>.,</a:t>
            </a:r>
            <a:r>
              <a:rPr lang="en-US" sz="4100" b="1" dirty="0" smtClean="0">
                <a:solidFill>
                  <a:srgbClr val="FFC000"/>
                </a:solidFill>
                <a:latin typeface="+mj-lt"/>
              </a:rPr>
              <a:t> M</a:t>
            </a:r>
            <a:r>
              <a:rPr lang="id-ID" sz="4100" b="1" dirty="0" smtClean="0">
                <a:solidFill>
                  <a:srgbClr val="FFC000"/>
                </a:solidFill>
                <a:latin typeface="+mj-lt"/>
              </a:rPr>
              <a:t>.</a:t>
            </a:r>
            <a:r>
              <a:rPr lang="en-US" sz="4100" b="1" dirty="0" smtClean="0">
                <a:solidFill>
                  <a:srgbClr val="FFC000"/>
                </a:solidFill>
                <a:latin typeface="+mj-lt"/>
              </a:rPr>
              <a:t>Hum</a:t>
            </a:r>
            <a:r>
              <a:rPr lang="id-ID" sz="4100" b="1" dirty="0" smtClean="0">
                <a:solidFill>
                  <a:srgbClr val="FFC000"/>
                </a:solidFill>
                <a:latin typeface="+mj-lt"/>
              </a:rPr>
              <a:t>.</a:t>
            </a:r>
            <a:endParaRPr lang="en-US" sz="4100" b="1" dirty="0" smtClean="0">
              <a:solidFill>
                <a:srgbClr val="FFC000"/>
              </a:solidFill>
              <a:latin typeface="+mj-lt"/>
            </a:endParaRPr>
          </a:p>
          <a:p>
            <a:r>
              <a:rPr lang="en-US" sz="4200" b="1" dirty="0" err="1" smtClean="0">
                <a:solidFill>
                  <a:srgbClr val="92D050"/>
                </a:solidFill>
              </a:rPr>
              <a:t>Ketua</a:t>
            </a:r>
            <a:r>
              <a:rPr lang="en-US" sz="4200" b="1" dirty="0" smtClean="0">
                <a:solidFill>
                  <a:srgbClr val="92D050"/>
                </a:solidFill>
              </a:rPr>
              <a:t> </a:t>
            </a:r>
            <a:r>
              <a:rPr lang="en-US" sz="4200" b="1" dirty="0" err="1" smtClean="0">
                <a:solidFill>
                  <a:srgbClr val="92D050"/>
                </a:solidFill>
              </a:rPr>
              <a:t>Pengadilan</a:t>
            </a:r>
            <a:r>
              <a:rPr lang="en-US" sz="4200" b="1" dirty="0" smtClean="0">
                <a:solidFill>
                  <a:srgbClr val="92D050"/>
                </a:solidFill>
              </a:rPr>
              <a:t> </a:t>
            </a:r>
            <a:r>
              <a:rPr lang="en-US" sz="4200" b="1" dirty="0" err="1" smtClean="0">
                <a:solidFill>
                  <a:srgbClr val="92D050"/>
                </a:solidFill>
              </a:rPr>
              <a:t>Tinggi</a:t>
            </a:r>
            <a:r>
              <a:rPr lang="en-US" sz="4200" b="1" dirty="0" smtClean="0">
                <a:solidFill>
                  <a:srgbClr val="92D050"/>
                </a:solidFill>
              </a:rPr>
              <a:t> </a:t>
            </a:r>
            <a:r>
              <a:rPr lang="en-US" sz="4200" b="1" dirty="0" err="1" smtClean="0">
                <a:solidFill>
                  <a:srgbClr val="92D050"/>
                </a:solidFill>
              </a:rPr>
              <a:t>Banten</a:t>
            </a:r>
            <a:endParaRPr lang="en-US" sz="4200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201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22865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MA AKAN MENJATUHKAN SANKSI KPD PIMPINAN/KETUA &amp; WAKIL KETUA PENGADILAN TINGKAT BANDING ATAU TINGKAT  PERTAMA PADA 4 LINGKUNGAN PERADILAN, YANG TERBUKTI MELAKUKAN MOBILISASI ANGGARAN UNTUK KEGIATAN MAHKAMAH AGUNG.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MEMERINTAHKAN KEPADA SEMUA KETUA &amp; WAKIL KETUA TK BANDING DAN TK PERTAMA, UNTUK MENERAPKAN PERATURAN DISIPLIN SECARA KETAT UNTUK MENGANTISIPASI HAL-HAL YANG TDK DIHARAPKAN, KRN TERJADINYA BERBAGAI PELANGGARAN DIMULAI KRN TIDAK DEISIPLIN.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r>
              <a:rPr lang="en-US" sz="4400" dirty="0" smtClean="0">
                <a:solidFill>
                  <a:srgbClr val="FFFF00"/>
                </a:solidFill>
              </a:rPr>
              <a:t>LANJUTAN</a:t>
            </a:r>
            <a:endParaRPr lang="en-US" sz="4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185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09800"/>
            <a:ext cx="7745505" cy="3877815"/>
          </a:xfrm>
        </p:spPr>
        <p:txBody>
          <a:bodyPr>
            <a:noAutofit/>
          </a:bodyPr>
          <a:lstStyle/>
          <a:p>
            <a:pPr algn="just"/>
            <a:r>
              <a:rPr lang="en-US" dirty="0" smtClean="0"/>
              <a:t>MEMERINTAHKAN KPD SEMUA KETUA &amp; WAKIL KETUA PENGADILAN TINGKAT BANDING UNTUK MELAKUKAN INSPEKSI MENDADAK/MYTERY SHOPPER KPD APARAT DIBAWAHNYA.</a:t>
            </a:r>
          </a:p>
          <a:p>
            <a:pPr algn="just"/>
            <a:r>
              <a:rPr lang="en-US" dirty="0" smtClean="0"/>
              <a:t>PIMPINAN MA DAN HAKIM AGUNG TIDAK AKAN MEMPENGARUHI ATAU MENG INTERVENSI KETUA PENGADILAN TK PERTAMA DALAM MENJALANKAN EKSEKUSI, KARENA KEWENANGAN EKSEKUSI ADA DITANGAN KETUA PENGADILAN TK PERTAMA.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LANJUTAN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444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15245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DIMINTA AGAR HAKIM DAN APARATUR MAHKAMAH AGUNG DAN BADAN PERADILAN DIBAWAHNYA UNTUK SELALU HATI-HATI BERINTERAKSI DI MEDIA SOSIAL ATAU DUNIA MAYA YANG BERPOTENSI MERUGIKAN DIRI SENDIRI MAUPUN INSTITUSINYA.</a:t>
            </a:r>
          </a:p>
          <a:p>
            <a:pPr marL="0" indent="0" algn="just">
              <a:buNone/>
              <a:tabLst>
                <a:tab pos="530225" algn="l"/>
              </a:tabLst>
            </a:pPr>
            <a:r>
              <a:rPr lang="en-US" dirty="0"/>
              <a:t>BEBERAPA HARI YANG LALU ADA INFO DR RING </a:t>
            </a:r>
            <a:r>
              <a:rPr lang="en-US" dirty="0" smtClean="0"/>
              <a:t>SATU KPK</a:t>
            </a:r>
            <a:r>
              <a:rPr lang="en-US" dirty="0"/>
              <a:t>, BAHWA AKAN ADA OTT DI MAHKAMAH AGUNG.</a:t>
            </a:r>
          </a:p>
          <a:p>
            <a:pPr marL="0" indent="0" algn="just">
              <a:buNone/>
              <a:tabLst>
                <a:tab pos="530225" algn="l"/>
              </a:tabLst>
            </a:pPr>
            <a:r>
              <a:rPr lang="en-US" dirty="0"/>
              <a:t>OTT PERKARA PERDATA SATU DAN PERKARA PIDANA SATU, TETAPI TIDAK JADI, KRN APA JUGA TIDAK TAHU.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en-US" sz="4800" dirty="0" smtClean="0">
                <a:solidFill>
                  <a:srgbClr val="FFFF00"/>
                </a:solidFill>
              </a:rPr>
              <a:t>HIMBAUAN  KMA</a:t>
            </a:r>
            <a:endParaRPr lang="en-US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385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38105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sz="3200" dirty="0"/>
              <a:t>OTT  TERHADAP KETUA PENGADILAN TINGGI MANADO, SEBENARNYA SDH ADA TANDA-TANDA, KARENA BEBERAPA BULAN SEBELUMNYA SUDAH DIPANTAU OLEH KPK.</a:t>
            </a:r>
          </a:p>
          <a:p>
            <a:pPr algn="just"/>
            <a:r>
              <a:rPr lang="en-US" sz="3200" dirty="0"/>
              <a:t>HP KITA </a:t>
            </a:r>
            <a:r>
              <a:rPr lang="en-US" sz="3200" dirty="0" smtClean="0"/>
              <a:t>INI </a:t>
            </a:r>
            <a:r>
              <a:rPr lang="en-US" sz="3200" dirty="0"/>
              <a:t>SEMUA PIMPINAN SUDAH DISADAP KPK, MESKI BERGANTI-GANTI HP /NOMOR TETAP BISA KARENA DISADAPNYA MELALUI GELOMBANG SUARA.</a:t>
            </a:r>
          </a:p>
          <a:p>
            <a:pPr algn="just"/>
            <a:r>
              <a:rPr lang="en-US" sz="3200" dirty="0"/>
              <a:t>JADI DIMINTA SEMUA JAJARAN MA DAN BADAN PERADILAN </a:t>
            </a:r>
            <a:r>
              <a:rPr lang="en-US" sz="3200" dirty="0" smtClean="0"/>
              <a:t>DIBAWAH </a:t>
            </a:r>
            <a:r>
              <a:rPr lang="en-US" sz="3200" dirty="0"/>
              <a:t>MA, HARUS MEMAHAMI DAN </a:t>
            </a:r>
            <a:r>
              <a:rPr lang="en-US" sz="3200" dirty="0" smtClean="0"/>
              <a:t>JANGAN </a:t>
            </a:r>
            <a:r>
              <a:rPr lang="en-US" sz="3200" dirty="0"/>
              <a:t>SAMPAI KEJADIAN SERUPA TERULANG LAGI.</a:t>
            </a:r>
          </a:p>
          <a:p>
            <a:pPr lvl="0" algn="just"/>
            <a:endParaRPr lang="en-US" sz="31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en-US" sz="4800" dirty="0" err="1" smtClean="0">
                <a:solidFill>
                  <a:srgbClr val="FFFF00"/>
                </a:solidFill>
              </a:rPr>
              <a:t>Peringatan</a:t>
            </a:r>
            <a:endParaRPr lang="en-US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97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1"/>
            <a:ext cx="7848600" cy="44196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100" dirty="0" smtClean="0"/>
              <a:t>REWARD TIDAK PERNAH  DILAKUKAN  SECARA TERTULIS, KARENA HAKIM TIDAK BOLEH MENERIMA PENGHARGAAN SEPERTI  ITU, TETAPI  PROMOSI DAN MUTASI  ADL MERUPAKAN REWARD.</a:t>
            </a:r>
          </a:p>
          <a:p>
            <a:pPr marL="0" indent="0" algn="just">
              <a:buNone/>
            </a:pPr>
            <a:endParaRPr lang="en-US" sz="2100" dirty="0" smtClean="0"/>
          </a:p>
          <a:p>
            <a:pPr marL="0" indent="0" algn="just">
              <a:buNone/>
            </a:pPr>
            <a:r>
              <a:rPr lang="en-US" sz="2100" dirty="0" smtClean="0"/>
              <a:t>PUNISHMENT, DITERAPKAN  KEPADA MEREKA YANG MELAKUKAN PELANGGARAN BAIK RINGAN, SEDANG MAUPUN B ERAT,</a:t>
            </a:r>
          </a:p>
          <a:p>
            <a:pPr marL="0" indent="0" algn="just">
              <a:buNone/>
            </a:pPr>
            <a:r>
              <a:rPr lang="en-US" sz="2100" dirty="0" smtClean="0"/>
              <a:t>DENGAN CARA MENG NON –AKTIFKAN SENENTARA, KMDN DIPROSES  OLEH BADAN PENGAWASAN.</a:t>
            </a:r>
          </a:p>
          <a:p>
            <a:pPr marL="0" indent="0" algn="just">
              <a:buNone/>
            </a:pPr>
            <a:endParaRPr lang="en-US" sz="2100" dirty="0" smtClean="0"/>
          </a:p>
          <a:p>
            <a:pPr marL="0" indent="0" algn="just">
              <a:buNone/>
            </a:pPr>
            <a:r>
              <a:rPr lang="en-US" sz="2100" dirty="0" smtClean="0"/>
              <a:t>SELANJUTNYA BACA PERMA NOMOR 8 TAHUN 2016.</a:t>
            </a:r>
            <a:endParaRPr lang="en-US" sz="21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en-US" sz="4800" dirty="0" smtClean="0">
                <a:solidFill>
                  <a:srgbClr val="FFFF00"/>
                </a:solidFill>
              </a:rPr>
              <a:t>Reward and punishment</a:t>
            </a:r>
            <a:endParaRPr lang="en-US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356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15245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APABILA MENGETAHUI ADA HAKIM/APARAT PENGADILAN YANG BERMASALAH, MAKA PIMPINAN TINGKAT BANDING HARUS BERANI MENGAMBIL TINDAKAN, YANG BERSANGKUTAN DITARIK KE PT KMDN DI NON AKTIFKAN SELANJUNYA DIPROSSES.</a:t>
            </a:r>
          </a:p>
          <a:p>
            <a:pPr algn="just"/>
            <a:r>
              <a:rPr lang="en-US" dirty="0" smtClean="0"/>
              <a:t>PIMPINAN TINGKAT BANDING TIDAK BOLEH BERURUSAN DENGAN PERKARA YG DITANGANI ANAK BUAHNYA.</a:t>
            </a:r>
          </a:p>
          <a:p>
            <a:pPr algn="just"/>
            <a:r>
              <a:rPr lang="en-US" dirty="0" smtClean="0"/>
              <a:t>SEKARANG INI PIMPINAN TINGKAT BANDING TIDAK BERANI MENGAMBIL TINDAKAN, YANG DMKN PATUT DICURIAGAI.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953844"/>
          </a:xfrm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KEWENANGAN  PIMPINAN TK BANDING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275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38105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SEHINGGA JANGAN KAGET APABILA ADA PIMPINAN PENGADILAN TINGKAT PERTAMA/BANDING, ADA YANG DITURUNKAN DARI JABATANNYA DAN MENJADI HAKIM BIASA.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TIDAK DIPENUHINYA KEWAJIBAN PENGAWASAN DAN PEMBINAAN OLEH ATASAN LANGSUNG ADALAH PELANGGARAN YANG DAPAT DIKENAI SANKSI.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SANKSI ADMINISTRASI RINGAN, SEDANG ATAU BERAT SETELAH DIPERIKSA PEJABAT YANG BERWENANG.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id-ID" sz="4800" dirty="0" err="1">
                <a:solidFill>
                  <a:srgbClr val="FFFF00"/>
                </a:solidFill>
              </a:rPr>
              <a:t>L</a:t>
            </a:r>
            <a:r>
              <a:rPr lang="en-US" sz="4800" dirty="0" err="1" smtClean="0">
                <a:solidFill>
                  <a:srgbClr val="FFFF00"/>
                </a:solidFill>
              </a:rPr>
              <a:t>anjutan</a:t>
            </a:r>
            <a:endParaRPr lang="en-US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835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22865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JIKA ADA KPN YANG TERKENA OTT MAKA MA AKAN MEMINTA PERTANGGUNG-JAWABAN NYA KEPADA KPT.</a:t>
            </a:r>
          </a:p>
          <a:p>
            <a:pPr algn="just"/>
            <a:r>
              <a:rPr lang="en-US" dirty="0" smtClean="0"/>
              <a:t>APABILA TIDAK PERNAH MELAKUKAN PENGAWASAN/ PEMBINAAN MAKA KPT NYA AKAN DICOPOT.</a:t>
            </a:r>
          </a:p>
          <a:p>
            <a:pPr algn="just"/>
            <a:r>
              <a:rPr lang="en-US" dirty="0" smtClean="0"/>
              <a:t>MAKANYA HAL INI SUDAH DITEGASKAN LAGI DIDAAM MAKLUMAT KMA NO 1/</a:t>
            </a:r>
            <a:r>
              <a:rPr lang="en-US" dirty="0" err="1" smtClean="0"/>
              <a:t>Maklumat</a:t>
            </a:r>
            <a:r>
              <a:rPr lang="en-US" dirty="0" smtClean="0"/>
              <a:t>/KMA/IX/2017.</a:t>
            </a:r>
          </a:p>
          <a:p>
            <a:pPr algn="just"/>
            <a:r>
              <a:rPr lang="en-US" dirty="0" smtClean="0"/>
              <a:t>MAKA SETELAH INI LAKUKAN PENGAWASAN/PEMBINAAN, DISERTAI BUKTI-BUKTINYA.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Tanggung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jb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pimpinan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328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533453"/>
          </a:xfrm>
        </p:spPr>
        <p:txBody>
          <a:bodyPr>
            <a:noAutofit/>
          </a:bodyPr>
          <a:lstStyle/>
          <a:p>
            <a:pPr algn="just"/>
            <a:r>
              <a:rPr lang="en-US" sz="2000" dirty="0" smtClean="0"/>
              <a:t>BAHWA PENCOPOTAN TERSEBUT BELUM SECARA OTOMATIS, TETAPI MELALUI PROSES PEMBUKTIAN, DAN APABILA TERNYATA PIMPINAN TERSEBUT LALAI DAN TIDAK PERNAH MELAKUKAN PEMBINAAN DAN PENGAWASAN MAKA BARULAH PIMPINAN TERSEBUT DICOPOT;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smtClean="0"/>
              <a:t>TETAPI APABILA DALAM PROSES PEMERIKSAAN YANG SECARA INTENSIF PIMPINAN TSB TELAH MELAKUKAN PEMBINAAN DAN PENGAWASAN DISERTAI BUKTI-BUKTI YANG AKURAT MAKA PIMPINAN TERSEBUT SELAMAT.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id-ID" dirty="0" smtClean="0">
                <a:solidFill>
                  <a:srgbClr val="FFFF00"/>
                </a:solidFill>
              </a:rPr>
              <a:t>L</a:t>
            </a:r>
            <a:r>
              <a:rPr lang="en-US" dirty="0" err="1" smtClean="0">
                <a:solidFill>
                  <a:srgbClr val="FFFF00"/>
                </a:solidFill>
              </a:rPr>
              <a:t>anjutan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85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304853"/>
          </a:xfrm>
        </p:spPr>
        <p:txBody>
          <a:bodyPr>
            <a:noAutofit/>
          </a:bodyPr>
          <a:lstStyle/>
          <a:p>
            <a:r>
              <a:rPr lang="en-US" sz="3000" dirty="0" smtClean="0"/>
              <a:t>PENGADUAN DAPAT DISAMPAIKAN MELALUI :</a:t>
            </a:r>
          </a:p>
          <a:p>
            <a:r>
              <a:rPr lang="en-US" sz="3000" dirty="0" smtClean="0"/>
              <a:t>1. APLIKASI SIWAS RI PADA SITUS MA</a:t>
            </a:r>
          </a:p>
          <a:p>
            <a:r>
              <a:rPr lang="en-US" sz="3000" dirty="0" smtClean="0"/>
              <a:t>2. LAYANAN PESAN SINGKAT</a:t>
            </a:r>
          </a:p>
          <a:p>
            <a:r>
              <a:rPr lang="en-US" sz="3000" dirty="0" smtClean="0"/>
              <a:t>3. SURAT ELEKTRONIK ( e-mail )</a:t>
            </a:r>
          </a:p>
          <a:p>
            <a:r>
              <a:rPr lang="en-US" sz="3000" dirty="0" smtClean="0"/>
              <a:t>4.FAXIMILE</a:t>
            </a:r>
          </a:p>
          <a:p>
            <a:r>
              <a:rPr lang="en-US" sz="3000" dirty="0" smtClean="0"/>
              <a:t>5. TELEPON</a:t>
            </a:r>
          </a:p>
          <a:p>
            <a:r>
              <a:rPr lang="en-US" sz="3000" dirty="0" smtClean="0"/>
              <a:t>6. MEJA PENGADUAN.</a:t>
            </a:r>
            <a:endParaRPr lang="en-US" sz="3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en-US" sz="3600" dirty="0" smtClean="0">
                <a:solidFill>
                  <a:srgbClr val="FFFF00"/>
                </a:solidFill>
              </a:rPr>
              <a:t>PERMA NOMOR 9 TAHUN 2016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072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305800" cy="47244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DISIPLIN KERJA PARA HAKIM DAN PEGAWAI DILINGKUNGAN MAHKAMAH AGUNG DAN PARA HAKIM PADA BADAN PERADILAN DIBAWAH MAHKAMAH AGUNG, JAM KERJA SELAMA 5 HARI  DALAM SATU MINGGU ADALAH 37,5 JAM.</a:t>
            </a:r>
          </a:p>
          <a:p>
            <a:pPr algn="just"/>
            <a:r>
              <a:rPr lang="en-US" dirty="0" smtClean="0"/>
              <a:t>SILAHKAN DIBACA REGULASI2  TENTANG DISIPLIN KERJA DAN TATA CARA PENGAWASAN.</a:t>
            </a:r>
          </a:p>
          <a:p>
            <a:pPr algn="just"/>
            <a:r>
              <a:rPr lang="en-US" dirty="0" smtClean="0"/>
              <a:t>IJIN KE LUAR NEGERI  UNTUK HAKIM HARUS KE KMA, KECUALI JIKA PERGI KELUAR NEGERI KARENA IBADAH UMROH/NAIK HAJI.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FFFF00"/>
                </a:solidFill>
              </a:rPr>
              <a:t>DISIPLIN KERJA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11872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228653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en-US" sz="3400" dirty="0" err="1" smtClean="0"/>
              <a:t>Pelapor</a:t>
            </a:r>
            <a:r>
              <a:rPr lang="en-US" sz="3400" dirty="0" smtClean="0"/>
              <a:t> </a:t>
            </a:r>
            <a:r>
              <a:rPr lang="en-US" sz="3400" dirty="0" err="1" smtClean="0"/>
              <a:t>dilindungi</a:t>
            </a:r>
            <a:r>
              <a:rPr lang="en-US" sz="3400" dirty="0" smtClean="0"/>
              <a:t> </a:t>
            </a:r>
            <a:r>
              <a:rPr lang="en-US" sz="3400" dirty="0" err="1" smtClean="0"/>
              <a:t>kerahasiaannya</a:t>
            </a:r>
            <a:r>
              <a:rPr lang="en-US" sz="3400" dirty="0" smtClean="0"/>
              <a:t> </a:t>
            </a:r>
            <a:r>
              <a:rPr lang="en-US" sz="3400" dirty="0" err="1" smtClean="0"/>
              <a:t>baik</a:t>
            </a:r>
            <a:r>
              <a:rPr lang="en-US" sz="3400" dirty="0" smtClean="0"/>
              <a:t> </a:t>
            </a:r>
            <a:r>
              <a:rPr lang="en-US" sz="3400" dirty="0" err="1" smtClean="0"/>
              <a:t>pelapor</a:t>
            </a:r>
            <a:r>
              <a:rPr lang="en-US" sz="3400" dirty="0" smtClean="0"/>
              <a:t> </a:t>
            </a:r>
            <a:r>
              <a:rPr lang="en-US" sz="3400" dirty="0" err="1" smtClean="0"/>
              <a:t>dari</a:t>
            </a:r>
            <a:r>
              <a:rPr lang="en-US" sz="3400" dirty="0" smtClean="0"/>
              <a:t> </a:t>
            </a:r>
            <a:r>
              <a:rPr lang="en-US" sz="3400" dirty="0" err="1" smtClean="0"/>
              <a:t>dalam</a:t>
            </a:r>
            <a:r>
              <a:rPr lang="en-US" sz="3400" dirty="0" smtClean="0"/>
              <a:t> /internal ( </a:t>
            </a:r>
            <a:r>
              <a:rPr lang="en-US" sz="3400" i="1" dirty="0" smtClean="0"/>
              <a:t>whistle blowing system </a:t>
            </a:r>
            <a:r>
              <a:rPr lang="en-US" sz="3400" dirty="0" smtClean="0"/>
              <a:t>).</a:t>
            </a:r>
          </a:p>
          <a:p>
            <a:pPr lvl="0" algn="just"/>
            <a:r>
              <a:rPr lang="en-US" sz="3400" dirty="0" err="1" smtClean="0"/>
              <a:t>Memberikan</a:t>
            </a:r>
            <a:r>
              <a:rPr lang="en-US" sz="3400" dirty="0" smtClean="0"/>
              <a:t> </a:t>
            </a:r>
            <a:r>
              <a:rPr lang="en-US" sz="3400" dirty="0" err="1" smtClean="0"/>
              <a:t>kesempatan</a:t>
            </a:r>
            <a:r>
              <a:rPr lang="en-US" sz="3400" dirty="0" smtClean="0"/>
              <a:t> yang </a:t>
            </a:r>
            <a:r>
              <a:rPr lang="en-US" sz="3400" dirty="0" err="1" smtClean="0"/>
              <a:t>sama</a:t>
            </a:r>
            <a:r>
              <a:rPr lang="en-US" sz="3400" dirty="0" smtClean="0"/>
              <a:t> </a:t>
            </a:r>
            <a:r>
              <a:rPr lang="en-US" sz="3400" dirty="0" err="1" smtClean="0"/>
              <a:t>kepada</a:t>
            </a:r>
            <a:r>
              <a:rPr lang="en-US" sz="3400" dirty="0" smtClean="0"/>
              <a:t> </a:t>
            </a:r>
            <a:r>
              <a:rPr lang="en-US" sz="3400" dirty="0" err="1" smtClean="0"/>
              <a:t>terlapor</a:t>
            </a:r>
            <a:r>
              <a:rPr lang="en-US" sz="3400" dirty="0" smtClean="0"/>
              <a:t> </a:t>
            </a:r>
            <a:r>
              <a:rPr lang="en-US" sz="3400" dirty="0" err="1" smtClean="0"/>
              <a:t>maupun</a:t>
            </a:r>
            <a:r>
              <a:rPr lang="en-US" sz="3400" dirty="0" smtClean="0"/>
              <a:t> </a:t>
            </a:r>
            <a:r>
              <a:rPr lang="en-US" sz="3400" dirty="0" err="1" smtClean="0"/>
              <a:t>kepada</a:t>
            </a:r>
            <a:r>
              <a:rPr lang="en-US" sz="3400" dirty="0" smtClean="0"/>
              <a:t> </a:t>
            </a:r>
            <a:r>
              <a:rPr lang="en-US" sz="3400" dirty="0" err="1" smtClean="0"/>
              <a:t>pelapor</a:t>
            </a:r>
            <a:r>
              <a:rPr lang="en-US" sz="3400" dirty="0" smtClean="0"/>
              <a:t>.</a:t>
            </a:r>
          </a:p>
          <a:p>
            <a:pPr lvl="0" algn="just"/>
            <a:r>
              <a:rPr lang="en-US" sz="3400" dirty="0" err="1" smtClean="0"/>
              <a:t>Ingat</a:t>
            </a:r>
            <a:r>
              <a:rPr lang="en-US" sz="3400" dirty="0" smtClean="0"/>
              <a:t> </a:t>
            </a:r>
            <a:r>
              <a:rPr lang="en-US" sz="3400" dirty="0" err="1" smtClean="0"/>
              <a:t>sekarang</a:t>
            </a:r>
            <a:r>
              <a:rPr lang="en-US" sz="3400" dirty="0" smtClean="0"/>
              <a:t> </a:t>
            </a:r>
            <a:r>
              <a:rPr lang="en-US" sz="3400" i="1" dirty="0" smtClean="0"/>
              <a:t>mystery shopper</a:t>
            </a:r>
            <a:r>
              <a:rPr lang="en-US" sz="3400" dirty="0" smtClean="0"/>
              <a:t> </a:t>
            </a:r>
            <a:r>
              <a:rPr lang="en-US" sz="3400" dirty="0" err="1" smtClean="0"/>
              <a:t>selalu</a:t>
            </a:r>
            <a:r>
              <a:rPr lang="en-US" sz="3400" dirty="0" smtClean="0"/>
              <a:t> </a:t>
            </a:r>
            <a:r>
              <a:rPr lang="en-US" sz="3400" dirty="0" err="1" smtClean="0"/>
              <a:t>berkeliaran</a:t>
            </a:r>
            <a:r>
              <a:rPr lang="en-US" sz="3400" dirty="0" smtClean="0"/>
              <a:t> di </a:t>
            </a:r>
            <a:r>
              <a:rPr lang="en-US" sz="3400" dirty="0" err="1" smtClean="0"/>
              <a:t>pengadilan</a:t>
            </a:r>
            <a:r>
              <a:rPr lang="en-US" sz="3400" dirty="0" smtClean="0"/>
              <a:t> </a:t>
            </a:r>
            <a:r>
              <a:rPr lang="en-US" sz="3400" dirty="0" err="1" smtClean="0"/>
              <a:t>tingat</a:t>
            </a:r>
            <a:r>
              <a:rPr lang="en-US" sz="3400" dirty="0" smtClean="0"/>
              <a:t> </a:t>
            </a:r>
            <a:r>
              <a:rPr lang="en-US" sz="3400" dirty="0" err="1" smtClean="0"/>
              <a:t>pertama</a:t>
            </a:r>
            <a:r>
              <a:rPr lang="en-US" sz="3400" dirty="0" smtClean="0"/>
              <a:t> </a:t>
            </a:r>
            <a:r>
              <a:rPr lang="en-US" sz="3400" dirty="0" err="1" smtClean="0"/>
              <a:t>dan</a:t>
            </a:r>
            <a:r>
              <a:rPr lang="en-US" sz="3400" dirty="0" smtClean="0"/>
              <a:t> </a:t>
            </a:r>
            <a:r>
              <a:rPr lang="en-US" sz="3400" dirty="0" err="1" smtClean="0"/>
              <a:t>juga</a:t>
            </a:r>
            <a:r>
              <a:rPr lang="en-US" sz="3400" dirty="0" smtClean="0"/>
              <a:t> </a:t>
            </a:r>
            <a:r>
              <a:rPr lang="en-US" sz="3400" dirty="0" err="1" smtClean="0"/>
              <a:t>pengadilan</a:t>
            </a:r>
            <a:r>
              <a:rPr lang="en-US" sz="3400" dirty="0" smtClean="0"/>
              <a:t> </a:t>
            </a:r>
            <a:r>
              <a:rPr lang="en-US" sz="3400" dirty="0" err="1" smtClean="0"/>
              <a:t>tingkat</a:t>
            </a:r>
            <a:r>
              <a:rPr lang="en-US" sz="3400" dirty="0" smtClean="0"/>
              <a:t> banding </a:t>
            </a:r>
            <a:r>
              <a:rPr lang="en-US" sz="3400" dirty="0" err="1" smtClean="0"/>
              <a:t>dan</a:t>
            </a:r>
            <a:r>
              <a:rPr lang="en-US" sz="3400" dirty="0" smtClean="0"/>
              <a:t> </a:t>
            </a:r>
            <a:r>
              <a:rPr lang="en-US" sz="3400" dirty="0" err="1" smtClean="0"/>
              <a:t>juga</a:t>
            </a:r>
            <a:r>
              <a:rPr lang="en-US" sz="3400" dirty="0" smtClean="0"/>
              <a:t> di </a:t>
            </a:r>
            <a:r>
              <a:rPr lang="en-US" sz="3400" dirty="0" err="1" smtClean="0"/>
              <a:t>Mahkamah</a:t>
            </a:r>
            <a:r>
              <a:rPr lang="en-US" sz="3400" dirty="0" smtClean="0"/>
              <a:t> </a:t>
            </a:r>
            <a:r>
              <a:rPr lang="en-US" sz="3400" dirty="0" err="1" smtClean="0"/>
              <a:t>Agung</a:t>
            </a:r>
            <a:r>
              <a:rPr lang="en-US" sz="3400" dirty="0" smtClean="0"/>
              <a:t>.</a:t>
            </a:r>
            <a:endParaRPr lang="en-US" sz="3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742" y="570156"/>
            <a:ext cx="7756263" cy="1054250"/>
          </a:xfrm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en-US" sz="4800" dirty="0" smtClean="0">
                <a:solidFill>
                  <a:srgbClr val="FFFF00"/>
                </a:solidFill>
              </a:rPr>
              <a:t>HAK PELAPOR</a:t>
            </a:r>
            <a:endParaRPr lang="en-US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212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304853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RELAAS PANGGILAN TIDAK SESUAI DENGAN ALAMATNYA KARENA PINDAH.</a:t>
            </a:r>
          </a:p>
          <a:p>
            <a:pPr algn="just"/>
            <a:r>
              <a:rPr lang="en-US" dirty="0" smtClean="0"/>
              <a:t>PASAL 390 HIR . JIKA TIDAK KETEMU MAKA DISAMPAIKAN KPD KEPALA DESA/KELURAHAN, TETAPI KELURAHAN TIDAK MEENYAMPAIKAN KARENA TIDAK ADA BIAYA.</a:t>
            </a:r>
          </a:p>
          <a:p>
            <a:pPr algn="just"/>
            <a:r>
              <a:rPr lang="en-US" dirty="0" smtClean="0"/>
              <a:t>RELAAS PANGGILAN YANG SALAH JANGAN DIBEBANKAN KEPADA PARA PENCARI KEADILAN, SEHINGGA RELAAS TERSEBUT HARUS DIULANGI.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en-US" sz="4800" dirty="0" err="1" smtClean="0">
                <a:solidFill>
                  <a:srgbClr val="FFFF00"/>
                </a:solidFill>
              </a:rPr>
              <a:t>Relass</a:t>
            </a:r>
            <a:r>
              <a:rPr lang="en-US" sz="4800" dirty="0" smtClean="0">
                <a:solidFill>
                  <a:srgbClr val="FFFF00"/>
                </a:solidFill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</a:rPr>
              <a:t>Panggilan</a:t>
            </a:r>
            <a:r>
              <a:rPr lang="en-US" sz="4800" dirty="0" smtClean="0">
                <a:solidFill>
                  <a:srgbClr val="FFFF00"/>
                </a:solidFill>
              </a:rPr>
              <a:t>.</a:t>
            </a:r>
            <a:endParaRPr lang="en-US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671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745505" cy="43434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TIDAK ADA MANUSIA YANG SEMPURNA, DEMIKIAN JUGA HAKIM AGUNG, MAUPUN HAKIM BIASA.</a:t>
            </a:r>
          </a:p>
          <a:p>
            <a:pPr algn="just"/>
            <a:r>
              <a:rPr lang="en-US" dirty="0" smtClean="0"/>
              <a:t>JIKA ADA PUTUSAN MAHKAMAH AGUNG SUDAH DIKEMBALIKAN KEPADA PN PENGAJU, TOLONG KETUA PENGADILAN TINGKAT PERTAMA/PANITERA DIBACA DULU SEBELUM DILAKSANAKAN PEMBERITAHUAN KPD PARA PIHAK.</a:t>
            </a:r>
          </a:p>
          <a:p>
            <a:pPr algn="just"/>
            <a:r>
              <a:rPr lang="en-US" dirty="0" smtClean="0"/>
              <a:t>APABILA ADA SALAH KETIK/KELIRU DALAM PENGETIKANNYA, AGAR SUPAYA PUTUSAN TERSEBUT DIKEMBALIKAN KE MAHKAMAH AGUNG DAN SELANJUTNYA AKAN DIRENVOI OLEH MAHKAMAH AGUNG.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en-US" sz="3600" dirty="0" smtClean="0">
                <a:solidFill>
                  <a:srgbClr val="FFFF00"/>
                </a:solidFill>
              </a:rPr>
              <a:t>PERMINTAAN KMA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350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38105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MEKANISMENYA, JIKA PUTUSAN SUDAH TERLANJUR DIBERITAHUKAN KPD PARA PIHAK, MAKA SUPAYA DIMINTA KEMBALI PUTUSANNYA.</a:t>
            </a:r>
          </a:p>
          <a:p>
            <a:pPr algn="just"/>
            <a:r>
              <a:rPr lang="en-US" dirty="0" smtClean="0"/>
              <a:t>SELANJUTNYAPUTUSAN TERSEBUT DIKIRIM KE MAHKAMAH AGUNG UNTUK DIRENVOI.</a:t>
            </a:r>
          </a:p>
          <a:p>
            <a:pPr algn="just"/>
            <a:r>
              <a:rPr lang="en-US" dirty="0" smtClean="0"/>
              <a:t>KARENA PUTUSAN KASASI ADALAH PUTUSAN YANG SUDAH INKRAH/TERAKHIR, MAKA JANGAN SAMPAI MERUGIKAN PARA PIHAK, DAN INI JUGA DEMI RASA KEADILAN, KRN PADA DASARNYA PUTUSAN PENGADILAN ADALAH MEMBERIKN KEADILAN.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en-US" sz="3200" dirty="0" smtClean="0">
                <a:solidFill>
                  <a:srgbClr val="FFFF00"/>
                </a:solidFill>
              </a:rPr>
              <a:t>BGMN JK PTS SDH KELUAR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281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MESKIPUN DALAM PUTUSAN KASASI TIDAK MEMERINTAHKAN DITAHAN, TETAPI SECARA OTOMATIS JPU HARUS MELAKSANAKAN PENAHANAN SESUAI PUTUSAN MAHKAMAH AGUNG.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KPT HARUS MENGECEEK APAKAH PERKARA BANDING  SEGERA DIKIRIMM ATAU TIDAK, KARENA BERAKIBAT TAHANAN HABIS SEHINGGA TERDAKWA KELUAR DEMI HUKUM.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Perkara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0569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HAKIM HARUS PUNYA HARGA DIRI, JANGAN MEMINTA-MINTA.</a:t>
            </a:r>
          </a:p>
          <a:p>
            <a:pPr algn="just"/>
            <a:r>
              <a:rPr lang="en-US" dirty="0" smtClean="0"/>
              <a:t>KITA SERING BERKUMPUL INI  SALING MENGINGATKAN, KRN KITA SDH BERBUAT BAIK TP BLM TENTU ADA JAMINAN KITA AKAN MENJADI BAIK UTK SETERUSNYA.</a:t>
            </a:r>
          </a:p>
          <a:p>
            <a:pPr algn="just"/>
            <a:r>
              <a:rPr lang="en-US" dirty="0" smtClean="0"/>
              <a:t>DARIPADA YANG MENGINGATKAN KPK, LEBIH BAIK KITA BERKUMPUL BEGINI UNTUK SALING MENGINGATKAN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WKMA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9303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/>
              <a:t>MARILAH KITA INGATKAN DIRI KITA UTK TDK MELAKUKANPELANGGARAN WALAU SEKECIL APAPUN.</a:t>
            </a:r>
          </a:p>
          <a:p>
            <a:pPr algn="just"/>
            <a:r>
              <a:rPr lang="en-US" dirty="0" smtClean="0"/>
              <a:t>MULAILAH DARI DIRI KITA, BARU KPD ANAK BH KITA, TEMAN2 KITA, SAUDARA-SAUDARA KITA DSB NYA.</a:t>
            </a:r>
          </a:p>
          <a:p>
            <a:pPr algn="just"/>
            <a:r>
              <a:rPr lang="en-US" dirty="0" smtClean="0"/>
              <a:t>JANGAN PERNAH BOSAN UNTUK MELAKUKAN PENGAWASAN/PEMBINAAN, KARENA KALAU SAMPAI TERJADI KITA IKUT MALU, KLG MALU, TEMAN JUGA MALU.</a:t>
            </a:r>
          </a:p>
          <a:p>
            <a:pPr algn="just"/>
            <a:r>
              <a:rPr lang="en-US" dirty="0" smtClean="0"/>
              <a:t>RAPAT BULANAN SATU BULAN SEKALI TIDAK CUKUP, KRN KITA INGIN PENGAWASAN SECARA MELEKAT DILAKUKAN SESERING MUNGKIN ATAU SECARA RUTIN DAN TERUS MENERUS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LANJUTAN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8962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KPT/KPN HARUS MENGUASAI DAN FAHAM KOMPUTER.</a:t>
            </a:r>
          </a:p>
          <a:p>
            <a:pPr algn="just"/>
            <a:r>
              <a:rPr lang="en-US" dirty="0" smtClean="0"/>
              <a:t>JIKA ADA PERKARA PUTUSAN DI UNDUR-UNDUR AKAN KETAHUAN DAN INI PERLU DIWASPADAI.</a:t>
            </a:r>
          </a:p>
          <a:p>
            <a:pPr algn="just"/>
            <a:r>
              <a:rPr lang="en-US" dirty="0" smtClean="0"/>
              <a:t>HATIWASDA TURUN APA FUNGSINYA, JIKA MASIH ADA PERKARA BANDING, PERKARA KASASI DAN PERKARA PK TIDAK DIKIRIM-KIRIM OLEH PENGADILAN TINGKAT PERTAMA..</a:t>
            </a:r>
          </a:p>
          <a:p>
            <a:pPr algn="just"/>
            <a:r>
              <a:rPr lang="en-US" dirty="0" smtClean="0"/>
              <a:t>HATIWASDA HARUS TAHU INI DAN SEGERA LAPORKAN KEPADA KETUA PENGADILAN TINGKAT BAN DING, UNTUK DIAMBIL TINDAKAN.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TUAKA PERDATA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970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TAMU MA MAU KE MAHKAMAH AGUNG LEWAT LOBY BELAKANG</a:t>
            </a:r>
          </a:p>
          <a:p>
            <a:pPr algn="just"/>
            <a:r>
              <a:rPr lang="en-US" dirty="0" smtClean="0"/>
              <a:t>HAKIM AGUNG DARI PINTU SAMPING, KARYAWAN MA TERSENDIRI PINTUNYA</a:t>
            </a:r>
          </a:p>
          <a:p>
            <a:pPr algn="just"/>
            <a:r>
              <a:rPr lang="en-US" dirty="0" smtClean="0"/>
              <a:t>KPT JUGA TAMU MA JADI DARI LOBY BELAKANG MASUKNYA.</a:t>
            </a:r>
          </a:p>
          <a:p>
            <a:pPr algn="just"/>
            <a:r>
              <a:rPr lang="en-US" dirty="0" smtClean="0"/>
              <a:t>PENGGUNA SMARTPHONE/ANDROIT DIHARAP BERKONTRIBUSI UNTUK MENG UP LOAD BERITA-BERITA POSITIF TENTANG MAHKAMAH AGUNG.</a:t>
            </a:r>
          </a:p>
          <a:p>
            <a:pPr algn="just"/>
            <a:r>
              <a:rPr lang="en-US" dirty="0" smtClean="0"/>
              <a:t>MARILAH KITA MENJADI PEMBELA-PEMBELA INSTITUSI KITA.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TUAKA WAS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1105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SMARTPHONE, DAPAT JUGA MEMBUAT KITA MENJADI TIDAK BAIK, JADI HARUS HATI-HATI MENGGUNAKANNYA, SEBELUM MENULIS APA-APA YANG KITA TULIS DI DUNIA MAYA TERSEBUT. </a:t>
            </a:r>
          </a:p>
          <a:p>
            <a:pPr algn="just"/>
            <a:r>
              <a:rPr lang="en-US" dirty="0" smtClean="0"/>
              <a:t>DI DALAM DUNIA MAYA JANGAN MENG UP LOAD HAL-HAL YANG KURANG PANTAS, APALAGI MENG UP LOAD KEKURANGAN INSTITUSI KITA, KEKURANGAN TEMAN-TEMAN KITA APALAGI MENG UPLOAD KEKURANGAN ATASAN KITA. </a:t>
            </a:r>
          </a:p>
          <a:p>
            <a:pPr algn="just"/>
            <a:r>
              <a:rPr lang="en-US" dirty="0" smtClean="0"/>
              <a:t>MARILAH KITA BUAT LELAH KITA BEKERJA INI MENJADI SUATU PAHALA BAGI KITA SEMUA.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LANJUTAN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982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APABILA ADA HAKIM YANG TIDAK MENTAATI JAM KERJA, SERING SAKIT TAPI TIDAK MEMERIKSAKAN SAKITNYA TERSEBUT , MAKA BERSURAT KE KETUA TINGKAT BANDING DENGAN TEMBUSAN KE MAHKAMAH AGUNG.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HAKIM YANG SAKIT WAJIB DIPERIKSAKAN DAN HASILNYA DILAPORKAN KE MAHKAMAH AGUNG, KARENA MENYANGKUT PEMBINAAN 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KETUA PENGADILAN MEMPUNYAI KEWAJIBAN UNTUK MELAPORKAN.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en-US" sz="4800" dirty="0" smtClean="0">
                <a:solidFill>
                  <a:srgbClr val="FFFF00"/>
                </a:solidFill>
              </a:rPr>
              <a:t>LANJUTAN</a:t>
            </a:r>
            <a:endParaRPr lang="en-US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187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600" dirty="0" smtClean="0">
              <a:latin typeface="Algerian" pitchFamily="82" charset="0"/>
            </a:endParaRPr>
          </a:p>
          <a:p>
            <a:pPr marL="0" indent="0" algn="ctr">
              <a:buNone/>
            </a:pPr>
            <a:r>
              <a:rPr lang="id-ID" sz="6000" dirty="0" smtClean="0">
                <a:latin typeface="Algerian" pitchFamily="82" charset="0"/>
              </a:rPr>
              <a:t>Terima kasih </a:t>
            </a:r>
            <a:r>
              <a:rPr lang="id-ID" sz="6000" dirty="0" smtClean="0">
                <a:latin typeface="Algerian" pitchFamily="82" charset="0"/>
                <a:cs typeface="Arial"/>
              </a:rPr>
              <a:t>&amp;</a:t>
            </a:r>
            <a:endParaRPr lang="id-ID" sz="6000" dirty="0" smtClean="0">
              <a:latin typeface="Algerian" pitchFamily="82" charset="0"/>
            </a:endParaRPr>
          </a:p>
          <a:p>
            <a:pPr marL="0" indent="0" algn="ctr">
              <a:buNone/>
            </a:pPr>
            <a:r>
              <a:rPr lang="id-ID" sz="6000" dirty="0" smtClean="0">
                <a:latin typeface="Algerian" pitchFamily="82" charset="0"/>
              </a:rPr>
              <a:t>Selamat bekerja</a:t>
            </a:r>
          </a:p>
          <a:p>
            <a:pPr marL="0" indent="0" algn="ctr">
              <a:buNone/>
            </a:pPr>
            <a:r>
              <a:rPr lang="en-US" sz="5400" dirty="0" smtClean="0">
                <a:latin typeface="Bernard MT Condensed" pitchFamily="18" charset="0"/>
              </a:rPr>
              <a:t>NOPEMBER</a:t>
            </a:r>
            <a:r>
              <a:rPr lang="id-ID" sz="5400" dirty="0" smtClean="0">
                <a:latin typeface="Bernard MT Condensed" pitchFamily="18" charset="0"/>
              </a:rPr>
              <a:t> </a:t>
            </a:r>
            <a:r>
              <a:rPr lang="id-ID" sz="5400" dirty="0" smtClean="0">
                <a:latin typeface="Bernard MT Condensed" pitchFamily="18" charset="0"/>
              </a:rPr>
              <a:t>2017</a:t>
            </a:r>
            <a:endParaRPr lang="en-US" sz="5400" dirty="0">
              <a:latin typeface="Bernard MT Condensed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id-ID" sz="4800" dirty="0" smtClean="0">
                <a:solidFill>
                  <a:srgbClr val="FFFF00"/>
                </a:solidFill>
              </a:rPr>
              <a:t>Penutup</a:t>
            </a:r>
            <a:endParaRPr lang="en-US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199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495800"/>
          </a:xfrm>
        </p:spPr>
        <p:txBody>
          <a:bodyPr>
            <a:noAutofit/>
          </a:bodyPr>
          <a:lstStyle/>
          <a:p>
            <a:pPr marL="514350" indent="-514350" algn="just">
              <a:buAutoNum type="arabicPeriod"/>
            </a:pPr>
            <a:r>
              <a:rPr lang="en-GB" sz="3000" dirty="0" err="1" smtClean="0"/>
              <a:t>Pembinaan</a:t>
            </a:r>
            <a:r>
              <a:rPr lang="en-GB" sz="3000" dirty="0"/>
              <a:t> </a:t>
            </a:r>
            <a:r>
              <a:rPr lang="en-GB" sz="3000" dirty="0" err="1" smtClean="0"/>
              <a:t>tsb</a:t>
            </a:r>
            <a:r>
              <a:rPr lang="en-GB" sz="3000" dirty="0" smtClean="0"/>
              <a:t>  </a:t>
            </a:r>
            <a:r>
              <a:rPr lang="en-GB" sz="3000" dirty="0" err="1" smtClean="0"/>
              <a:t>merupakan</a:t>
            </a:r>
            <a:r>
              <a:rPr lang="en-GB" sz="3000" dirty="0" smtClean="0"/>
              <a:t> </a:t>
            </a:r>
            <a:r>
              <a:rPr lang="en-GB" sz="3000" dirty="0" err="1" smtClean="0"/>
              <a:t>implementasi</a:t>
            </a:r>
            <a:r>
              <a:rPr lang="en-GB" sz="3000" dirty="0" smtClean="0"/>
              <a:t> </a:t>
            </a:r>
            <a:r>
              <a:rPr lang="en-GB" sz="3000" dirty="0" err="1" smtClean="0"/>
              <a:t>dari</a:t>
            </a:r>
            <a:r>
              <a:rPr lang="en-GB" sz="3000" dirty="0" smtClean="0"/>
              <a:t> </a:t>
            </a:r>
            <a:r>
              <a:rPr lang="en-GB" sz="3000" dirty="0" err="1" smtClean="0"/>
              <a:t>Perma</a:t>
            </a:r>
            <a:r>
              <a:rPr lang="en-GB" sz="3000" dirty="0" smtClean="0"/>
              <a:t> </a:t>
            </a:r>
            <a:r>
              <a:rPr lang="en-GB" sz="3000" dirty="0" err="1" smtClean="0"/>
              <a:t>Nomor</a:t>
            </a:r>
            <a:r>
              <a:rPr lang="en-GB" sz="3000" dirty="0" smtClean="0"/>
              <a:t> 7 </a:t>
            </a:r>
            <a:r>
              <a:rPr lang="en-GB" sz="3000" dirty="0" err="1" smtClean="0"/>
              <a:t>Tahun</a:t>
            </a:r>
            <a:r>
              <a:rPr lang="en-GB" sz="3000" dirty="0" smtClean="0"/>
              <a:t> 2016,</a:t>
            </a:r>
            <a:r>
              <a:rPr lang="en-GB" sz="3000" dirty="0"/>
              <a:t> </a:t>
            </a:r>
            <a:r>
              <a:rPr lang="en-GB" sz="3000" dirty="0" err="1" smtClean="0"/>
              <a:t>Perma</a:t>
            </a:r>
            <a:r>
              <a:rPr lang="en-GB" sz="3000" dirty="0" smtClean="0"/>
              <a:t> </a:t>
            </a:r>
            <a:r>
              <a:rPr lang="en-GB" sz="3000" dirty="0" err="1" smtClean="0"/>
              <a:t>Nomor</a:t>
            </a:r>
            <a:r>
              <a:rPr lang="en-GB" sz="3000" dirty="0" smtClean="0"/>
              <a:t> 8 </a:t>
            </a:r>
            <a:r>
              <a:rPr lang="en-GB" sz="3000" dirty="0" err="1" smtClean="0"/>
              <a:t>Tahun</a:t>
            </a:r>
            <a:r>
              <a:rPr lang="en-GB" sz="3000" dirty="0" smtClean="0"/>
              <a:t> 2016, </a:t>
            </a:r>
            <a:r>
              <a:rPr lang="en-GB" sz="3000" dirty="0" err="1" smtClean="0"/>
              <a:t>Perma</a:t>
            </a:r>
            <a:r>
              <a:rPr lang="en-GB" sz="3000" dirty="0" smtClean="0"/>
              <a:t> </a:t>
            </a:r>
            <a:r>
              <a:rPr lang="en-GB" sz="3000" dirty="0" err="1" smtClean="0"/>
              <a:t>Nomor</a:t>
            </a:r>
            <a:r>
              <a:rPr lang="en-GB" sz="3000" dirty="0" smtClean="0"/>
              <a:t> 9 </a:t>
            </a:r>
            <a:r>
              <a:rPr lang="en-GB" sz="3000" dirty="0" err="1" smtClean="0"/>
              <a:t>Tahun</a:t>
            </a:r>
            <a:r>
              <a:rPr lang="en-GB" sz="3000" dirty="0" smtClean="0"/>
              <a:t> 2016 </a:t>
            </a:r>
            <a:r>
              <a:rPr lang="en-GB" sz="3000" dirty="0" err="1" smtClean="0"/>
              <a:t>dan</a:t>
            </a:r>
            <a:r>
              <a:rPr lang="en-GB" sz="3000" dirty="0" smtClean="0"/>
              <a:t> </a:t>
            </a:r>
            <a:r>
              <a:rPr lang="en-GB" sz="3000" dirty="0" err="1" smtClean="0"/>
              <a:t>maklumat</a:t>
            </a:r>
            <a:r>
              <a:rPr lang="en-GB" sz="3000" dirty="0" smtClean="0"/>
              <a:t> KMA </a:t>
            </a:r>
            <a:r>
              <a:rPr lang="en-GB" sz="3000" dirty="0" err="1" smtClean="0"/>
              <a:t>Nomor</a:t>
            </a:r>
            <a:r>
              <a:rPr lang="en-GB" sz="3000" dirty="0" smtClean="0"/>
              <a:t> 1/</a:t>
            </a:r>
            <a:r>
              <a:rPr lang="en-GB" sz="3000" dirty="0" err="1" smtClean="0"/>
              <a:t>Maklumat</a:t>
            </a:r>
            <a:r>
              <a:rPr lang="en-GB" sz="3000" dirty="0" smtClean="0"/>
              <a:t>/KMA/IX/2017, </a:t>
            </a:r>
            <a:r>
              <a:rPr lang="en-GB" sz="3000" dirty="0" err="1" smtClean="0"/>
              <a:t>dan</a:t>
            </a:r>
            <a:r>
              <a:rPr lang="en-GB" sz="3000" dirty="0" smtClean="0"/>
              <a:t> </a:t>
            </a:r>
            <a:r>
              <a:rPr lang="en-GB" sz="3000" dirty="0" err="1" smtClean="0"/>
              <a:t>diminta</a:t>
            </a:r>
            <a:r>
              <a:rPr lang="en-GB" sz="3000" dirty="0" smtClean="0"/>
              <a:t> </a:t>
            </a:r>
            <a:r>
              <a:rPr lang="en-GB" sz="3000" dirty="0" err="1" smtClean="0"/>
              <a:t>untuk</a:t>
            </a:r>
            <a:r>
              <a:rPr lang="en-GB" sz="3000" dirty="0" smtClean="0"/>
              <a:t> </a:t>
            </a:r>
            <a:r>
              <a:rPr lang="en-GB" sz="3000" dirty="0" err="1" smtClean="0"/>
              <a:t>melaksanakan</a:t>
            </a:r>
            <a:r>
              <a:rPr lang="en-GB" sz="3000" dirty="0" smtClean="0"/>
              <a:t> </a:t>
            </a:r>
            <a:r>
              <a:rPr lang="en-GB" sz="3000" dirty="0" err="1" smtClean="0"/>
              <a:t>dan</a:t>
            </a:r>
            <a:r>
              <a:rPr lang="en-GB" sz="3000" dirty="0" smtClean="0"/>
              <a:t> </a:t>
            </a:r>
            <a:r>
              <a:rPr lang="en-GB" sz="3000" dirty="0" err="1" smtClean="0"/>
              <a:t>mentaatinya</a:t>
            </a:r>
            <a:r>
              <a:rPr lang="en-GB" sz="3000" dirty="0" smtClean="0"/>
              <a:t>.</a:t>
            </a:r>
          </a:p>
          <a:p>
            <a:pPr marL="514350" indent="-514350" algn="just">
              <a:buAutoNum type="arabicPeriod"/>
            </a:pPr>
            <a:r>
              <a:rPr lang="en-GB" sz="3000" dirty="0" err="1" smtClean="0"/>
              <a:t>Pembinaan</a:t>
            </a:r>
            <a:r>
              <a:rPr lang="en-GB" sz="3000" dirty="0" smtClean="0"/>
              <a:t> </a:t>
            </a:r>
            <a:r>
              <a:rPr lang="en-GB" sz="3000" dirty="0" err="1" smtClean="0"/>
              <a:t>ini</a:t>
            </a:r>
            <a:r>
              <a:rPr lang="en-GB" sz="3000" dirty="0" smtClean="0"/>
              <a:t> </a:t>
            </a:r>
            <a:r>
              <a:rPr lang="en-GB" sz="3000" dirty="0" err="1" smtClean="0"/>
              <a:t>merupakan</a:t>
            </a:r>
            <a:r>
              <a:rPr lang="en-GB" sz="3000" dirty="0" smtClean="0"/>
              <a:t> </a:t>
            </a:r>
            <a:r>
              <a:rPr lang="en-GB" sz="3000" dirty="0" err="1" smtClean="0"/>
              <a:t>konsekuensi</a:t>
            </a:r>
            <a:r>
              <a:rPr lang="en-GB" sz="3000" dirty="0" smtClean="0"/>
              <a:t> </a:t>
            </a:r>
            <a:r>
              <a:rPr lang="en-GB" sz="3000" dirty="0" err="1" smtClean="0"/>
              <a:t>adanya</a:t>
            </a:r>
            <a:r>
              <a:rPr lang="en-GB" sz="3000" dirty="0" smtClean="0"/>
              <a:t> </a:t>
            </a:r>
            <a:r>
              <a:rPr lang="en-GB" sz="3000" dirty="0" err="1" smtClean="0"/>
              <a:t>empat</a:t>
            </a:r>
            <a:r>
              <a:rPr lang="en-GB" sz="3000" dirty="0" smtClean="0"/>
              <a:t> </a:t>
            </a:r>
            <a:r>
              <a:rPr lang="en-GB" sz="3000" dirty="0" err="1" smtClean="0"/>
              <a:t>Kebijakan</a:t>
            </a:r>
            <a:r>
              <a:rPr lang="en-GB" sz="3000" dirty="0" smtClean="0"/>
              <a:t> </a:t>
            </a:r>
            <a:r>
              <a:rPr lang="en-GB" sz="3000" dirty="0" err="1" smtClean="0"/>
              <a:t>Mahkamah</a:t>
            </a:r>
            <a:r>
              <a:rPr lang="en-GB" sz="3000" dirty="0" smtClean="0"/>
              <a:t> </a:t>
            </a:r>
            <a:r>
              <a:rPr lang="en-GB" sz="3000" dirty="0" err="1" smtClean="0"/>
              <a:t>Agung</a:t>
            </a:r>
            <a:r>
              <a:rPr lang="en-GB" sz="3000" dirty="0" smtClean="0"/>
              <a:t> </a:t>
            </a:r>
            <a:r>
              <a:rPr lang="en-GB" sz="3000" dirty="0" err="1" smtClean="0"/>
              <a:t>diatas</a:t>
            </a:r>
            <a:r>
              <a:rPr lang="en-GB" sz="3000" dirty="0" smtClean="0"/>
              <a:t>, </a:t>
            </a:r>
            <a:r>
              <a:rPr lang="en-GB" sz="3000" dirty="0" err="1" smtClean="0"/>
              <a:t>dan</a:t>
            </a:r>
            <a:r>
              <a:rPr lang="en-GB" sz="3000" dirty="0" smtClean="0"/>
              <a:t> </a:t>
            </a:r>
            <a:r>
              <a:rPr lang="en-GB" sz="3000" dirty="0" err="1" smtClean="0"/>
              <a:t>diawali</a:t>
            </a:r>
            <a:r>
              <a:rPr lang="en-GB" sz="3000" dirty="0" smtClean="0"/>
              <a:t> </a:t>
            </a:r>
            <a:r>
              <a:rPr lang="en-GB" sz="3000" dirty="0" err="1" smtClean="0"/>
              <a:t>dengan</a:t>
            </a:r>
            <a:r>
              <a:rPr lang="en-GB" sz="3000" dirty="0" smtClean="0"/>
              <a:t> </a:t>
            </a:r>
            <a:r>
              <a:rPr lang="en-GB" sz="3000" dirty="0" err="1" smtClean="0"/>
              <a:t>suasana</a:t>
            </a:r>
            <a:r>
              <a:rPr lang="en-GB" sz="3000" dirty="0" smtClean="0"/>
              <a:t> </a:t>
            </a:r>
            <a:r>
              <a:rPr lang="en-GB" sz="3000" dirty="0" err="1" smtClean="0"/>
              <a:t>kebatinan</a:t>
            </a:r>
            <a:r>
              <a:rPr lang="en-GB" sz="3000" dirty="0" smtClean="0"/>
              <a:t> yang </a:t>
            </a:r>
            <a:r>
              <a:rPr lang="en-GB" sz="3000" dirty="0" err="1" smtClean="0"/>
              <a:t>mendasari</a:t>
            </a:r>
            <a:r>
              <a:rPr lang="en-GB" sz="3000" dirty="0" smtClean="0"/>
              <a:t> </a:t>
            </a:r>
            <a:r>
              <a:rPr lang="en-GB" sz="3000" dirty="0" err="1" smtClean="0"/>
              <a:t>pengawasan</a:t>
            </a:r>
            <a:r>
              <a:rPr lang="en-GB" sz="3000" dirty="0" smtClean="0"/>
              <a:t> 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PEMBINAAN KMA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998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382000" cy="47244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DAN PEMBINAAN , YAITU BEBERAPA KEJADIAN OTT YANG MENCEDERAI DAN MENJATUHKAN CITRA DAN WIBAWA MAHKAMAH AGUNG.</a:t>
            </a:r>
          </a:p>
          <a:p>
            <a:pPr algn="just"/>
            <a:r>
              <a:rPr lang="en-US" dirty="0" smtClean="0"/>
              <a:t>BEBERAPA PRESTASI MAHKAMAH AGUNG TAHUN 2017 ANTARA LAIN :</a:t>
            </a:r>
          </a:p>
          <a:p>
            <a:pPr algn="just"/>
            <a:r>
              <a:rPr lang="en-US" dirty="0" smtClean="0"/>
              <a:t>MENERIMA PIAGAM PENGHARGAAN DARI PEMERINTAH BERUPA PREDIKAT WTP 5 TAHUN BERTURUT-TURUT.</a:t>
            </a:r>
          </a:p>
          <a:p>
            <a:pPr algn="just"/>
            <a:r>
              <a:rPr lang="en-US" dirty="0" smtClean="0"/>
              <a:t>JUARA I SIMAK BMN 2017 MENGUNGGULI KEMENTERIAN KEUANGAN DAN BPK</a:t>
            </a:r>
          </a:p>
          <a:p>
            <a:pPr algn="just"/>
            <a:r>
              <a:rPr lang="en-US" dirty="0" smtClean="0"/>
              <a:t>PERMA NO 2 TAHUN 2015 TENTANG GUGATAN SEDERHANA MENDAPAT APRESIASI LUAR BIASA DARI KALANGAN DUNIA USAHA.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r>
              <a:rPr lang="en-US" sz="4400" dirty="0"/>
              <a:t> </a:t>
            </a:r>
            <a:r>
              <a:rPr lang="en-US" sz="4400" dirty="0" smtClean="0"/>
              <a:t>LANJUTAN</a:t>
            </a:r>
            <a:endParaRPr lang="en-US" sz="4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549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686800" cy="4724400"/>
          </a:xfrm>
        </p:spPr>
        <p:txBody>
          <a:bodyPr>
            <a:normAutofit lnSpcReduction="10000"/>
          </a:bodyPr>
          <a:lstStyle/>
          <a:p>
            <a:pPr marL="442913" indent="-442913" algn="just">
              <a:buNone/>
              <a:tabLst>
                <a:tab pos="442913" algn="l"/>
              </a:tabLst>
            </a:pPr>
            <a:r>
              <a:rPr lang="en-US" sz="2800" dirty="0" smtClean="0"/>
              <a:t>PERMA NO. 14 TAHUN 2016 TENTANG SERTIPIKASI EKONOMI SYARIAH MEMPEROLEH APRESIASI DARI NEGARA2 TIMUR TENGAH DAN AUSTRALIA.</a:t>
            </a:r>
          </a:p>
          <a:p>
            <a:pPr marL="442913" indent="-442913" algn="just">
              <a:buNone/>
              <a:tabLst>
                <a:tab pos="442913" algn="l"/>
              </a:tabLst>
            </a:pPr>
            <a:r>
              <a:rPr lang="en-US" sz="2800" dirty="0" smtClean="0"/>
              <a:t>BEBAN PERKARA DI MA PER JANUARI 2017.SAMPAI DENGAN OKTOBER 2017 SEJUMLAH 15.946 PERKARA, MA MEMUTUS 13.159 PERKARA. </a:t>
            </a:r>
          </a:p>
          <a:p>
            <a:pPr marL="442913" indent="-442913" algn="just">
              <a:buNone/>
              <a:tabLst>
                <a:tab pos="442913" algn="l"/>
              </a:tabLst>
            </a:pPr>
            <a:r>
              <a:rPr lang="en-US" sz="2800" dirty="0" smtClean="0"/>
              <a:t>RASIO PRODUKTIVITAS MEMUTUS 82,52%, SEDANGKAN INDIKATOR  KINERJA UTAMA YANG DICANAMHKAN ADALAH  70 %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FFFF00"/>
                </a:solidFill>
              </a:rPr>
              <a:t>LANJUTAN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182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7244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 smtClean="0"/>
              <a:t>PRESTASI TERSEBUT SEOLAH MENJADI HILANG SEKETIKA , KETIKA ADA APARATUR MA YANG TERTANGKAP TANGAN MELAKUKAN PENYIMPANGAN PERILAKU ATAU  KEJAHATAN.</a:t>
            </a:r>
          </a:p>
          <a:p>
            <a:pPr marL="0" indent="0" algn="just">
              <a:buNone/>
            </a:pPr>
            <a:r>
              <a:rPr lang="en-US" dirty="0" smtClean="0"/>
              <a:t>UNTUK ITU KMA MEMERINTAHKAN BAWAS UNTUK MENGUSUT TUNTAS TENTANG INFO ADANYA DUGAAN PUNGLI DAN SUAP DARI MANAPUN SUMBERNYA TERMASUK DARI MEDIA.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MEMERINTAHKAN SOSIALISASI KEBIJAKAN MA RI YAITU :</a:t>
            </a:r>
          </a:p>
          <a:p>
            <a:pPr marL="0" indent="0" algn="just">
              <a:buNone/>
            </a:pPr>
            <a:r>
              <a:rPr lang="en-US" dirty="0" smtClean="0"/>
              <a:t>1. PERMA NO. 7 TAHUN 2016, TENTANG  PENEGAKAN DISIPLIN KERJA MAHKAMAH AGUNG DAN BADAN PERADILAN DIBAWAH MAHKAMAH AGUNG.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en-US" sz="4800" dirty="0" smtClean="0">
                <a:solidFill>
                  <a:srgbClr val="FFFF00"/>
                </a:solidFill>
              </a:rPr>
              <a:t>LANJUTAN</a:t>
            </a:r>
            <a:endParaRPr lang="en-US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017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53340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PERMA NOMOR 8 TAHUN 2016, TENTANG PENGAWASAN DAN PEMBINAAN ATASAN LANGSUNG DI LINGKUNGAN MA DAN BADAN PERADILAN DIBAWAH MA.</a:t>
            </a:r>
          </a:p>
          <a:p>
            <a:pPr algn="just"/>
            <a:r>
              <a:rPr lang="en-US" dirty="0" smtClean="0"/>
              <a:t>PERMA NO. 9 TAHUN 2016, TENTANG PEDOMAN PENANGANAN PENGADUAN( </a:t>
            </a:r>
            <a:r>
              <a:rPr lang="en-US" i="1" dirty="0" smtClean="0"/>
              <a:t>WISTLE BLOWING SYTEM</a:t>
            </a:r>
            <a:r>
              <a:rPr lang="en-US" dirty="0" smtClean="0"/>
              <a:t> ), DI MA DAN BADAN PERADILAN DIBAWAHNYA.</a:t>
            </a:r>
          </a:p>
          <a:p>
            <a:pPr algn="just"/>
            <a:r>
              <a:rPr lang="en-US" dirty="0" smtClean="0"/>
              <a:t>MAKLUMAT KMA NO. 1/</a:t>
            </a:r>
            <a:r>
              <a:rPr lang="en-US" dirty="0" err="1" smtClean="0"/>
              <a:t>Maklumat</a:t>
            </a:r>
            <a:r>
              <a:rPr lang="en-US" dirty="0" smtClean="0"/>
              <a:t>/KMA/IX/2017, TENTANG PENGAWASAN DAN PEMBINAAN HAKIM, APARATUR MA DAN BADAN PERADILAN DIBAWAHNYA.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en-US" sz="4800" dirty="0" smtClean="0">
                <a:solidFill>
                  <a:srgbClr val="FFFF00"/>
                </a:solidFill>
              </a:rPr>
              <a:t>LANJUTAN</a:t>
            </a:r>
            <a:endParaRPr lang="en-US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287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MEMERINTAHKAN SEMUA PIMPINAN MA, HAKIM AGUNG, KETUA DAAN WAKIL KETUA TINGKAT BANDING DAN TINGKAT PERTAMA EMPAT LINGKUNGAN PERADILAN AGAR TETAP MENGHORMATI PRINSIP INDEPENDENSI HAKIM.</a:t>
            </a:r>
          </a:p>
          <a:p>
            <a:pPr marL="0" indent="0" algn="just">
              <a:buNone/>
            </a:pPr>
            <a:r>
              <a:rPr lang="en-US" dirty="0" smtClean="0"/>
              <a:t>PADA WAKTU PIMPINAN MAHKAMAH AGUNG  MELAKUKAN PEMBINAAN DAN PENGAWASAN KE DAERAH ADALAH MENGGUNAKAAN ANGGARAN DIPA MA YANG TELAH TERSEDIA DAN TIDAK MEMBEBANI  SIAPAPUN.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en-US" sz="4800" dirty="0" smtClean="0">
                <a:solidFill>
                  <a:srgbClr val="FFFF00"/>
                </a:solidFill>
              </a:rPr>
              <a:t>LANJUTAN</a:t>
            </a:r>
            <a:endParaRPr lang="en-US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394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656</TotalTime>
  <Words>1670</Words>
  <Application>Microsoft Office PowerPoint</Application>
  <PresentationFormat>On-screen Show (4:3)</PresentationFormat>
  <Paragraphs>139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Hardcover</vt:lpstr>
      <vt:lpstr>Hasil Pembinaan Pimpinan MA  tgl 7 Nopember 2017</vt:lpstr>
      <vt:lpstr>DISIPLIN KERJA</vt:lpstr>
      <vt:lpstr>LANJUTAN</vt:lpstr>
      <vt:lpstr>PEMBINAAN KMA</vt:lpstr>
      <vt:lpstr> LANJUTAN</vt:lpstr>
      <vt:lpstr>LANJUTAN</vt:lpstr>
      <vt:lpstr>LANJUTAN</vt:lpstr>
      <vt:lpstr>LANJUTAN</vt:lpstr>
      <vt:lpstr>LANJUTAN</vt:lpstr>
      <vt:lpstr>LANJUTAN</vt:lpstr>
      <vt:lpstr>LANJUTAN</vt:lpstr>
      <vt:lpstr>HIMBAUAN  KMA</vt:lpstr>
      <vt:lpstr>Peringatan</vt:lpstr>
      <vt:lpstr>Reward and punishment</vt:lpstr>
      <vt:lpstr>KEWENANGAN  PIMPINAN TK BANDING</vt:lpstr>
      <vt:lpstr>Lanjutan</vt:lpstr>
      <vt:lpstr>Tanggung jb pimpinan</vt:lpstr>
      <vt:lpstr>Lanjutan</vt:lpstr>
      <vt:lpstr>PERMA NOMOR 9 TAHUN 2016</vt:lpstr>
      <vt:lpstr>HAK PELAPOR</vt:lpstr>
      <vt:lpstr>Relass Panggilan.</vt:lpstr>
      <vt:lpstr>PERMINTAAN KMA</vt:lpstr>
      <vt:lpstr>BGMN JK PTS SDH KELUAR</vt:lpstr>
      <vt:lpstr>Perkara pidana</vt:lpstr>
      <vt:lpstr>WKMA</vt:lpstr>
      <vt:lpstr>LANJUTAN</vt:lpstr>
      <vt:lpstr>TUAKA PERDATA</vt:lpstr>
      <vt:lpstr>TUAKA WAS</vt:lpstr>
      <vt:lpstr>LANJUTAN</vt:lpstr>
      <vt:lpstr>Penutup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Gugatan Sederhana/   Small Claim Court</dc:title>
  <dc:creator>Dr. Hj. Sri Sutatiek</dc:creator>
  <cp:lastModifiedBy>Dr. Hj. Sri Sutatiek</cp:lastModifiedBy>
  <cp:revision>68</cp:revision>
  <dcterms:created xsi:type="dcterms:W3CDTF">2017-09-20T04:33:15Z</dcterms:created>
  <dcterms:modified xsi:type="dcterms:W3CDTF">2017-11-15T10:20:08Z</dcterms:modified>
</cp:coreProperties>
</file>